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717F86-CC66-1389-34FA-12184F7E3F6C}" v="2" dt="2025-05-29T21:52:36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0"/>
    <p:restoredTop sz="94674"/>
  </p:normalViewPr>
  <p:slideViewPr>
    <p:cSldViewPr snapToGrid="0">
      <p:cViewPr varScale="1">
        <p:scale>
          <a:sx n="44" d="100"/>
          <a:sy n="44" d="100"/>
        </p:scale>
        <p:origin x="3240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y" userId="S::brandy_conwaymarketinggroup.com#ext#@synergyhealthp.onmicrosoft.com::2f8389c9-557e-40a8-be55-135473d10c60" providerId="AD" clId="Web-{E9717F86-CC66-1389-34FA-12184F7E3F6C}"/>
    <pc:docChg chg="modSld">
      <pc:chgData name="brandy" userId="S::brandy_conwaymarketinggroup.com#ext#@synergyhealthp.onmicrosoft.com::2f8389c9-557e-40a8-be55-135473d10c60" providerId="AD" clId="Web-{E9717F86-CC66-1389-34FA-12184F7E3F6C}" dt="2025-05-29T21:52:36.794" v="1" actId="1076"/>
      <pc:docMkLst>
        <pc:docMk/>
      </pc:docMkLst>
      <pc:sldChg chg="modSp">
        <pc:chgData name="brandy" userId="S::brandy_conwaymarketinggroup.com#ext#@synergyhealthp.onmicrosoft.com::2f8389c9-557e-40a8-be55-135473d10c60" providerId="AD" clId="Web-{E9717F86-CC66-1389-34FA-12184F7E3F6C}" dt="2025-05-29T21:52:36.794" v="1" actId="1076"/>
        <pc:sldMkLst>
          <pc:docMk/>
          <pc:sldMk cId="1476878056" sldId="256"/>
        </pc:sldMkLst>
        <pc:spChg chg="mod">
          <ac:chgData name="brandy" userId="S::brandy_conwaymarketinggroup.com#ext#@synergyhealthp.onmicrosoft.com::2f8389c9-557e-40a8-be55-135473d10c60" providerId="AD" clId="Web-{E9717F86-CC66-1389-34FA-12184F7E3F6C}" dt="2025-05-29T21:52:36.794" v="1" actId="1076"/>
          <ac:spMkLst>
            <pc:docMk/>
            <pc:sldMk cId="1476878056" sldId="256"/>
            <ac:spMk id="15" creationId="{4306FE41-DFB6-E231-8383-CE62697ADAD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F88D5-0072-6347-B39A-94D5227DC6F0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623275-10B6-B349-8283-005580E804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66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623275-10B6-B349-8283-005580E804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993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3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95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71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05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99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42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11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00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309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83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0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8022DE-89C5-1246-B6E0-7960D064AC1E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201C89-B6B6-0042-88D2-AE7C11D49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7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F39108B-0C7E-293A-6416-FB205E732B17}"/>
              </a:ext>
            </a:extLst>
          </p:cNvPr>
          <p:cNvSpPr/>
          <p:nvPr/>
        </p:nvSpPr>
        <p:spPr>
          <a:xfrm>
            <a:off x="253552" y="5737467"/>
            <a:ext cx="13218181" cy="7748824"/>
          </a:xfrm>
          <a:prstGeom prst="roundRect">
            <a:avLst>
              <a:gd name="adj" fmla="val 4682"/>
            </a:avLst>
          </a:prstGeom>
          <a:solidFill>
            <a:srgbClr val="F7F8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8530E3-715D-B1C0-4129-3759C2CF4D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20" t="8057" r="5620" b="12834"/>
          <a:stretch>
            <a:fillRect/>
          </a:stretch>
        </p:blipFill>
        <p:spPr>
          <a:xfrm>
            <a:off x="244267" y="229710"/>
            <a:ext cx="13243061" cy="7865727"/>
          </a:xfrm>
          <a:prstGeom prst="rect">
            <a:avLst/>
          </a:prstGeom>
        </p:spPr>
      </p:pic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178F90EF-3C37-57E3-CE56-97DF25A779EB}"/>
              </a:ext>
            </a:extLst>
          </p:cNvPr>
          <p:cNvSpPr/>
          <p:nvPr/>
        </p:nvSpPr>
        <p:spPr>
          <a:xfrm>
            <a:off x="11448205" y="7517715"/>
            <a:ext cx="414984" cy="577722"/>
          </a:xfrm>
          <a:prstGeom prst="rtTriangle">
            <a:avLst/>
          </a:prstGeom>
          <a:solidFill>
            <a:srgbClr val="0F22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7328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8E2202-4B17-AFBB-1FE0-90A2DA3DE9C4}"/>
              </a:ext>
            </a:extLst>
          </p:cNvPr>
          <p:cNvSpPr/>
          <p:nvPr/>
        </p:nvSpPr>
        <p:spPr>
          <a:xfrm>
            <a:off x="2267795" y="7511356"/>
            <a:ext cx="9188207" cy="1400349"/>
          </a:xfrm>
          <a:prstGeom prst="rect">
            <a:avLst/>
          </a:prstGeom>
          <a:solidFill>
            <a:srgbClr val="1732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6119701D-F15D-8712-27D5-EDD332F9ADCB}"/>
              </a:ext>
            </a:extLst>
          </p:cNvPr>
          <p:cNvSpPr/>
          <p:nvPr/>
        </p:nvSpPr>
        <p:spPr>
          <a:xfrm flipH="1">
            <a:off x="1852811" y="7517715"/>
            <a:ext cx="414984" cy="577722"/>
          </a:xfrm>
          <a:prstGeom prst="rtTriangle">
            <a:avLst/>
          </a:prstGeom>
          <a:solidFill>
            <a:srgbClr val="0F22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73280"/>
              </a:solidFill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47E3A7B-88BF-B38F-0EDC-996D2CC5990C}"/>
              </a:ext>
            </a:extLst>
          </p:cNvPr>
          <p:cNvSpPr/>
          <p:nvPr/>
        </p:nvSpPr>
        <p:spPr>
          <a:xfrm>
            <a:off x="2259998" y="7716341"/>
            <a:ext cx="9196004" cy="1895538"/>
          </a:xfrm>
          <a:prstGeom prst="roundRect">
            <a:avLst>
              <a:gd name="adj" fmla="val 27152"/>
            </a:avLst>
          </a:prstGeom>
          <a:solidFill>
            <a:srgbClr val="1732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F51A3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06FE41-DFB6-E231-8383-CE62697ADAD5}"/>
              </a:ext>
            </a:extLst>
          </p:cNvPr>
          <p:cNvSpPr txBox="1"/>
          <p:nvPr/>
        </p:nvSpPr>
        <p:spPr>
          <a:xfrm>
            <a:off x="2705131" y="7740300"/>
            <a:ext cx="830573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SURGICAL EXCELLENCE,</a:t>
            </a:r>
            <a:r>
              <a:rPr lang="en-US" sz="5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br>
              <a:rPr lang="en-US" sz="5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50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</a:t>
            </a:r>
            <a:endParaRPr lang="en-US" sz="5000" b="1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423E3D-55C4-71E7-3B63-2D52C9CD6382}"/>
              </a:ext>
            </a:extLst>
          </p:cNvPr>
          <p:cNvSpPr txBox="1"/>
          <p:nvPr/>
        </p:nvSpPr>
        <p:spPr>
          <a:xfrm>
            <a:off x="2106980" y="9816864"/>
            <a:ext cx="95020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F225E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We're proud to partner with Synergy Health Partners to provide 24/7 access to expert surgical care—right here, close to home.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7EEC25-7638-94FC-6E8B-E4AA59A392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59604" y="11825326"/>
            <a:ext cx="4210526" cy="114255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D80BC50-0673-3A27-F35C-76A3316F1C8F}"/>
              </a:ext>
            </a:extLst>
          </p:cNvPr>
          <p:cNvSpPr/>
          <p:nvPr/>
        </p:nvSpPr>
        <p:spPr>
          <a:xfrm>
            <a:off x="1333852" y="11759291"/>
            <a:ext cx="4210528" cy="127462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8204A4C-4F7F-C28E-C24E-5A85255D43E5}"/>
              </a:ext>
            </a:extLst>
          </p:cNvPr>
          <p:cNvCxnSpPr>
            <a:cxnSpLocks/>
          </p:cNvCxnSpPr>
          <p:nvPr/>
        </p:nvCxnSpPr>
        <p:spPr>
          <a:xfrm>
            <a:off x="6858000" y="11759291"/>
            <a:ext cx="0" cy="1274624"/>
          </a:xfrm>
          <a:prstGeom prst="line">
            <a:avLst/>
          </a:prstGeom>
          <a:ln>
            <a:solidFill>
              <a:srgbClr val="0F225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oogle Shape;40;p39">
            <a:extLst>
              <a:ext uri="{FF2B5EF4-FFF2-40B4-BE49-F238E27FC236}">
                <a16:creationId xmlns:a16="http://schemas.microsoft.com/office/drawing/2014/main" id="{E3760C7E-4560-9671-6030-59BEB89E8400}"/>
              </a:ext>
            </a:extLst>
          </p:cNvPr>
          <p:cNvGrpSpPr/>
          <p:nvPr/>
        </p:nvGrpSpPr>
        <p:grpSpPr>
          <a:xfrm>
            <a:off x="11172974" y="188616"/>
            <a:ext cx="2275759" cy="3592851"/>
            <a:chOff x="-92075" y="-454025"/>
            <a:chExt cx="1673225" cy="2641601"/>
          </a:xfrm>
        </p:grpSpPr>
        <p:sp>
          <p:nvSpPr>
            <p:cNvPr id="3" name="Google Shape;41;p39">
              <a:extLst>
                <a:ext uri="{FF2B5EF4-FFF2-40B4-BE49-F238E27FC236}">
                  <a16:creationId xmlns:a16="http://schemas.microsoft.com/office/drawing/2014/main" id="{5979B2B1-CEC9-28FB-468B-6569D83F50AA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42;p39">
              <a:extLst>
                <a:ext uri="{FF2B5EF4-FFF2-40B4-BE49-F238E27FC236}">
                  <a16:creationId xmlns:a16="http://schemas.microsoft.com/office/drawing/2014/main" id="{10F6531E-380A-9E4E-5BA5-5328A8F6A426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43;p39">
              <a:extLst>
                <a:ext uri="{FF2B5EF4-FFF2-40B4-BE49-F238E27FC236}">
                  <a16:creationId xmlns:a16="http://schemas.microsoft.com/office/drawing/2014/main" id="{9DFCE795-B563-B39A-2B53-7447CBE4E47D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44;p39">
              <a:extLst>
                <a:ext uri="{FF2B5EF4-FFF2-40B4-BE49-F238E27FC236}">
                  <a16:creationId xmlns:a16="http://schemas.microsoft.com/office/drawing/2014/main" id="{3B481BDF-9E20-03E0-A2C6-BFC05B862A03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878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F1B9A-796B-D684-BDEC-710E62CAB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0D7060-AA37-B8B4-092B-D3C411781A81}"/>
              </a:ext>
            </a:extLst>
          </p:cNvPr>
          <p:cNvSpPr/>
          <p:nvPr/>
        </p:nvSpPr>
        <p:spPr>
          <a:xfrm rot="16200000">
            <a:off x="3200403" y="3200399"/>
            <a:ext cx="7315202" cy="13715999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" name="Google Shape;40;p39">
            <a:extLst>
              <a:ext uri="{FF2B5EF4-FFF2-40B4-BE49-F238E27FC236}">
                <a16:creationId xmlns:a16="http://schemas.microsoft.com/office/drawing/2014/main" id="{7BDF5993-6ECB-A258-8264-C12B5FB8E28B}"/>
              </a:ext>
            </a:extLst>
          </p:cNvPr>
          <p:cNvGrpSpPr/>
          <p:nvPr/>
        </p:nvGrpSpPr>
        <p:grpSpPr>
          <a:xfrm>
            <a:off x="11108073" y="9642759"/>
            <a:ext cx="2512496" cy="3966599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31" name="Google Shape;41;p39">
              <a:extLst>
                <a:ext uri="{FF2B5EF4-FFF2-40B4-BE49-F238E27FC236}">
                  <a16:creationId xmlns:a16="http://schemas.microsoft.com/office/drawing/2014/main" id="{4CF3AC30-EE31-3886-574D-A16EF5FDD00E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42;p39">
              <a:extLst>
                <a:ext uri="{FF2B5EF4-FFF2-40B4-BE49-F238E27FC236}">
                  <a16:creationId xmlns:a16="http://schemas.microsoft.com/office/drawing/2014/main" id="{0648BA1B-E623-9244-5327-11D9A0FF92ED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43;p39">
              <a:extLst>
                <a:ext uri="{FF2B5EF4-FFF2-40B4-BE49-F238E27FC236}">
                  <a16:creationId xmlns:a16="http://schemas.microsoft.com/office/drawing/2014/main" id="{CB4D519E-1F86-B460-7E50-B8634652641C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44;p39">
              <a:extLst>
                <a:ext uri="{FF2B5EF4-FFF2-40B4-BE49-F238E27FC236}">
                  <a16:creationId xmlns:a16="http://schemas.microsoft.com/office/drawing/2014/main" id="{F813932F-DA72-5FB8-EBB1-25AF9B3BF654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ABDD59A-37C2-4C02-0C33-26B706C1CA02}"/>
              </a:ext>
            </a:extLst>
          </p:cNvPr>
          <p:cNvSpPr/>
          <p:nvPr/>
        </p:nvSpPr>
        <p:spPr>
          <a:xfrm>
            <a:off x="1179993" y="741425"/>
            <a:ext cx="4210528" cy="1274624"/>
          </a:xfrm>
          <a:prstGeom prst="rect">
            <a:avLst/>
          </a:prstGeom>
          <a:solidFill>
            <a:srgbClr val="B3B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932D327-981B-F53D-FD24-E5278342E246}"/>
              </a:ext>
            </a:extLst>
          </p:cNvPr>
          <p:cNvCxnSpPr>
            <a:cxnSpLocks/>
          </p:cNvCxnSpPr>
          <p:nvPr/>
        </p:nvCxnSpPr>
        <p:spPr>
          <a:xfrm>
            <a:off x="6858000" y="741425"/>
            <a:ext cx="0" cy="12746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3764DA9F-FEC7-61E5-F696-EE559CAFC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20" y="785716"/>
            <a:ext cx="4370787" cy="1186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220B09-1A1C-4D26-9A53-5BDAFD6DB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339" b="13290"/>
          <a:stretch>
            <a:fillRect/>
          </a:stretch>
        </p:blipFill>
        <p:spPr>
          <a:xfrm>
            <a:off x="654925" y="2481900"/>
            <a:ext cx="12406150" cy="6068261"/>
          </a:xfrm>
          <a:prstGeom prst="roundRect">
            <a:avLst>
              <a:gd name="adj" fmla="val 4012"/>
            </a:avLst>
          </a:prstGeom>
          <a:ln>
            <a:noFill/>
          </a:ln>
          <a:effectLst>
            <a:outerShdw sx="1000" sy="1000" algn="tl" rotWithShape="0">
              <a:srgbClr val="000000">
                <a:alpha val="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B6E1CB7-9E47-4ADA-6B88-806205E81117}"/>
              </a:ext>
            </a:extLst>
          </p:cNvPr>
          <p:cNvSpPr txBox="1"/>
          <p:nvPr/>
        </p:nvSpPr>
        <p:spPr>
          <a:xfrm>
            <a:off x="766423" y="11314417"/>
            <a:ext cx="10737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the experienced surgical team now embedded at </a:t>
            </a:r>
            <a:r>
              <a:rPr lang="en-US" sz="3200" dirty="0">
                <a:solidFill>
                  <a:srgbClr val="FF0000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, </a:t>
            </a:r>
            <a:r>
              <a:rPr lang="en-US" sz="3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thanks to our partnership with Synergy Health Partners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9396AE-7C05-EC33-A07B-9DDCF2B4B2CD}"/>
              </a:ext>
            </a:extLst>
          </p:cNvPr>
          <p:cNvSpPr txBox="1"/>
          <p:nvPr/>
        </p:nvSpPr>
        <p:spPr>
          <a:xfrm>
            <a:off x="766423" y="9060302"/>
            <a:ext cx="107373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New faces. </a:t>
            </a:r>
            <a:br>
              <a:rPr lang="en-US" sz="60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60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Same </a:t>
            </a:r>
            <a:r>
              <a:rPr lang="en-US" sz="54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commitment</a:t>
            </a:r>
            <a:r>
              <a:rPr lang="en-US" sz="60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to care. </a:t>
            </a:r>
          </a:p>
        </p:txBody>
      </p:sp>
    </p:spTree>
    <p:extLst>
      <p:ext uri="{BB962C8B-B14F-4D97-AF65-F5344CB8AC3E}">
        <p14:creationId xmlns:p14="http://schemas.microsoft.com/office/powerpoint/2010/main" val="1918029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A602D-B6C7-6B23-F121-5FCE74C80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2E0DC13A-B59A-B24E-EC4A-936461205E90}"/>
              </a:ext>
            </a:extLst>
          </p:cNvPr>
          <p:cNvSpPr/>
          <p:nvPr/>
        </p:nvSpPr>
        <p:spPr>
          <a:xfrm rot="16200000">
            <a:off x="5750062" y="5770242"/>
            <a:ext cx="2215895" cy="13715999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FBBBF0-9B29-59DC-A423-1084A3FCF869}"/>
              </a:ext>
            </a:extLst>
          </p:cNvPr>
          <p:cNvSpPr/>
          <p:nvPr/>
        </p:nvSpPr>
        <p:spPr>
          <a:xfrm rot="16200000">
            <a:off x="2411514" y="-2411507"/>
            <a:ext cx="8892990" cy="13715999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" name="Google Shape;40;p39">
            <a:extLst>
              <a:ext uri="{FF2B5EF4-FFF2-40B4-BE49-F238E27FC236}">
                <a16:creationId xmlns:a16="http://schemas.microsoft.com/office/drawing/2014/main" id="{330F2B1B-0E60-E5CD-0A55-AA49370EBEC4}"/>
              </a:ext>
            </a:extLst>
          </p:cNvPr>
          <p:cNvGrpSpPr/>
          <p:nvPr/>
        </p:nvGrpSpPr>
        <p:grpSpPr>
          <a:xfrm>
            <a:off x="10189087" y="9074544"/>
            <a:ext cx="2512496" cy="3966599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31" name="Google Shape;41;p39">
              <a:extLst>
                <a:ext uri="{FF2B5EF4-FFF2-40B4-BE49-F238E27FC236}">
                  <a16:creationId xmlns:a16="http://schemas.microsoft.com/office/drawing/2014/main" id="{04951B50-FE83-D804-2DE5-E125BE0CE6A3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42;p39">
              <a:extLst>
                <a:ext uri="{FF2B5EF4-FFF2-40B4-BE49-F238E27FC236}">
                  <a16:creationId xmlns:a16="http://schemas.microsoft.com/office/drawing/2014/main" id="{19A8E501-BE45-8EA8-D998-AC0F9924CE0F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43;p39">
              <a:extLst>
                <a:ext uri="{FF2B5EF4-FFF2-40B4-BE49-F238E27FC236}">
                  <a16:creationId xmlns:a16="http://schemas.microsoft.com/office/drawing/2014/main" id="{8619941E-9E1E-D528-8FC6-866E93E6B449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44;p39">
              <a:extLst>
                <a:ext uri="{FF2B5EF4-FFF2-40B4-BE49-F238E27FC236}">
                  <a16:creationId xmlns:a16="http://schemas.microsoft.com/office/drawing/2014/main" id="{D4FD0145-BD70-386A-7DA3-E3D716BE8658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30F7008-BF8C-9E90-ADD2-5FF9BEDCD0CF}"/>
              </a:ext>
            </a:extLst>
          </p:cNvPr>
          <p:cNvSpPr/>
          <p:nvPr/>
        </p:nvSpPr>
        <p:spPr>
          <a:xfrm>
            <a:off x="1179993" y="741425"/>
            <a:ext cx="4210528" cy="1274624"/>
          </a:xfrm>
          <a:prstGeom prst="rect">
            <a:avLst/>
          </a:prstGeom>
          <a:solidFill>
            <a:srgbClr val="B3B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C17BD1E-8576-2E83-A2D2-A9A2C5EC0208}"/>
              </a:ext>
            </a:extLst>
          </p:cNvPr>
          <p:cNvCxnSpPr>
            <a:cxnSpLocks/>
          </p:cNvCxnSpPr>
          <p:nvPr/>
        </p:nvCxnSpPr>
        <p:spPr>
          <a:xfrm>
            <a:off x="6858000" y="741425"/>
            <a:ext cx="0" cy="12746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A2D6E49-CF15-8EC6-64FA-B0AB4F19D337}"/>
              </a:ext>
            </a:extLst>
          </p:cNvPr>
          <p:cNvCxnSpPr>
            <a:cxnSpLocks/>
          </p:cNvCxnSpPr>
          <p:nvPr/>
        </p:nvCxnSpPr>
        <p:spPr>
          <a:xfrm>
            <a:off x="6821813" y="741425"/>
            <a:ext cx="0" cy="1274624"/>
          </a:xfrm>
          <a:prstGeom prst="line">
            <a:avLst/>
          </a:prstGeom>
          <a:ln>
            <a:solidFill>
              <a:srgbClr val="CDD3F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E6F1CEE-5176-213D-3C82-D432C4E45DE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15" y="791066"/>
            <a:ext cx="4370787" cy="1186043"/>
          </a:xfrm>
          <a:prstGeom prst="rect">
            <a:avLst/>
          </a:prstGeom>
        </p:spPr>
      </p:pic>
      <p:grpSp>
        <p:nvGrpSpPr>
          <p:cNvPr id="15" name="Google Shape;40;p39">
            <a:extLst>
              <a:ext uri="{FF2B5EF4-FFF2-40B4-BE49-F238E27FC236}">
                <a16:creationId xmlns:a16="http://schemas.microsoft.com/office/drawing/2014/main" id="{BF980B97-F5B6-442A-0510-EB6B9E276A1B}"/>
              </a:ext>
            </a:extLst>
          </p:cNvPr>
          <p:cNvGrpSpPr/>
          <p:nvPr/>
        </p:nvGrpSpPr>
        <p:grpSpPr>
          <a:xfrm>
            <a:off x="11129220" y="-73870"/>
            <a:ext cx="2555885" cy="4035100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16" name="Google Shape;41;p39">
              <a:extLst>
                <a:ext uri="{FF2B5EF4-FFF2-40B4-BE49-F238E27FC236}">
                  <a16:creationId xmlns:a16="http://schemas.microsoft.com/office/drawing/2014/main" id="{962A7A4C-8C8B-0BCF-6641-E943585B3815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2;p39">
              <a:extLst>
                <a:ext uri="{FF2B5EF4-FFF2-40B4-BE49-F238E27FC236}">
                  <a16:creationId xmlns:a16="http://schemas.microsoft.com/office/drawing/2014/main" id="{0B156F74-2E51-749C-7E44-4049469E1815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43;p39">
              <a:extLst>
                <a:ext uri="{FF2B5EF4-FFF2-40B4-BE49-F238E27FC236}">
                  <a16:creationId xmlns:a16="http://schemas.microsoft.com/office/drawing/2014/main" id="{C2A6F989-129C-A5D4-3EDD-F7B516700F0C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44;p39">
              <a:extLst>
                <a:ext uri="{FF2B5EF4-FFF2-40B4-BE49-F238E27FC236}">
                  <a16:creationId xmlns:a16="http://schemas.microsoft.com/office/drawing/2014/main" id="{4F210D78-1D4D-7223-BFA7-32ED9DCB6B91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911C788-6242-9DB7-B32C-9B5586C1BB48}"/>
              </a:ext>
            </a:extLst>
          </p:cNvPr>
          <p:cNvSpPr txBox="1"/>
          <p:nvPr/>
        </p:nvSpPr>
        <p:spPr>
          <a:xfrm>
            <a:off x="873570" y="4787207"/>
            <a:ext cx="113005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Our new partnership means you can stay in town for advanced surgical services—Because care should always feel close to home.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6DE8913-7390-2C14-D3D6-C695859F048D}"/>
              </a:ext>
            </a:extLst>
          </p:cNvPr>
          <p:cNvSpPr txBox="1"/>
          <p:nvPr/>
        </p:nvSpPr>
        <p:spPr>
          <a:xfrm>
            <a:off x="873571" y="2768175"/>
            <a:ext cx="742803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 Travel. No Wait. </a:t>
            </a:r>
            <a:br>
              <a:rPr lang="en-US" sz="54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Just Expert Care.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0F1E27C-4690-47ED-EC35-ED2A9AE58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736" b="7793"/>
          <a:stretch>
            <a:fillRect/>
          </a:stretch>
        </p:blipFill>
        <p:spPr>
          <a:xfrm>
            <a:off x="654925" y="6950571"/>
            <a:ext cx="12406150" cy="6090570"/>
          </a:xfrm>
          <a:prstGeom prst="roundRect">
            <a:avLst>
              <a:gd name="adj" fmla="val 3434"/>
            </a:avLst>
          </a:prstGeom>
          <a:ln>
            <a:noFill/>
          </a:ln>
          <a:effectLst>
            <a:outerShdw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48402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C5A09-F6AB-60B4-E725-AA7129CA5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40;p39">
            <a:extLst>
              <a:ext uri="{FF2B5EF4-FFF2-40B4-BE49-F238E27FC236}">
                <a16:creationId xmlns:a16="http://schemas.microsoft.com/office/drawing/2014/main" id="{6AA57A7D-850E-0088-EB70-341B25067692}"/>
              </a:ext>
            </a:extLst>
          </p:cNvPr>
          <p:cNvGrpSpPr/>
          <p:nvPr/>
        </p:nvGrpSpPr>
        <p:grpSpPr>
          <a:xfrm>
            <a:off x="11218198" y="0"/>
            <a:ext cx="2497802" cy="3943401"/>
            <a:chOff x="-92075" y="-454025"/>
            <a:chExt cx="1673225" cy="2641601"/>
          </a:xfrm>
        </p:grpSpPr>
        <p:sp>
          <p:nvSpPr>
            <p:cNvPr id="20" name="Google Shape;41;p39">
              <a:extLst>
                <a:ext uri="{FF2B5EF4-FFF2-40B4-BE49-F238E27FC236}">
                  <a16:creationId xmlns:a16="http://schemas.microsoft.com/office/drawing/2014/main" id="{83D4E5E5-4817-E4D1-88CB-E9702567DE17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>
                <a:alpha val="4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42;p39">
              <a:extLst>
                <a:ext uri="{FF2B5EF4-FFF2-40B4-BE49-F238E27FC236}">
                  <a16:creationId xmlns:a16="http://schemas.microsoft.com/office/drawing/2014/main" id="{C8FF6D5E-508C-1075-0D79-D7506E6C9284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>
                <a:alpha val="4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43;p39">
              <a:extLst>
                <a:ext uri="{FF2B5EF4-FFF2-40B4-BE49-F238E27FC236}">
                  <a16:creationId xmlns:a16="http://schemas.microsoft.com/office/drawing/2014/main" id="{530BCFC1-37C1-0AB4-5108-7AF500FAEDD5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>
                <a:alpha val="4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44;p39">
              <a:extLst>
                <a:ext uri="{FF2B5EF4-FFF2-40B4-BE49-F238E27FC236}">
                  <a16:creationId xmlns:a16="http://schemas.microsoft.com/office/drawing/2014/main" id="{4035745D-B5A7-6DD3-0DC2-A7AEE1E0C098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>
                <a:alpha val="11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248A788-EDC8-FBD2-6F7F-40D92C1DC7AD}"/>
              </a:ext>
            </a:extLst>
          </p:cNvPr>
          <p:cNvSpPr/>
          <p:nvPr/>
        </p:nvSpPr>
        <p:spPr>
          <a:xfrm rot="16200000">
            <a:off x="1240955" y="1240949"/>
            <a:ext cx="11234099" cy="13715999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70AE300E-584D-71E6-B531-02CAF5F78C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533" t="1147" r="803"/>
          <a:stretch>
            <a:fillRect/>
          </a:stretch>
        </p:blipFill>
        <p:spPr>
          <a:xfrm>
            <a:off x="-29497" y="-29497"/>
            <a:ext cx="13755648" cy="11820293"/>
          </a:xfrm>
          <a:prstGeom prst="roundRect">
            <a:avLst>
              <a:gd name="adj" fmla="val 0"/>
            </a:avLst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C59C5EB-09B3-9505-1000-83B3226D078F}"/>
              </a:ext>
            </a:extLst>
          </p:cNvPr>
          <p:cNvSpPr/>
          <p:nvPr/>
        </p:nvSpPr>
        <p:spPr>
          <a:xfrm rot="16200000">
            <a:off x="2750591" y="2887917"/>
            <a:ext cx="8077492" cy="13991628"/>
          </a:xfrm>
          <a:prstGeom prst="rect">
            <a:avLst/>
          </a:prstGeom>
          <a:gradFill flip="none" rotWithShape="1">
            <a:gsLst>
              <a:gs pos="45000">
                <a:srgbClr val="0F225E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" name="Google Shape;40;p39">
            <a:extLst>
              <a:ext uri="{FF2B5EF4-FFF2-40B4-BE49-F238E27FC236}">
                <a16:creationId xmlns:a16="http://schemas.microsoft.com/office/drawing/2014/main" id="{9A2E9340-3F27-D9BD-9687-EB66672BB519}"/>
              </a:ext>
            </a:extLst>
          </p:cNvPr>
          <p:cNvGrpSpPr/>
          <p:nvPr/>
        </p:nvGrpSpPr>
        <p:grpSpPr>
          <a:xfrm>
            <a:off x="11268606" y="9955880"/>
            <a:ext cx="2512496" cy="3966599"/>
            <a:chOff x="-92075" y="-454025"/>
            <a:chExt cx="1673225" cy="2641601"/>
          </a:xfrm>
          <a:solidFill>
            <a:schemeClr val="bg1">
              <a:alpha val="12000"/>
            </a:schemeClr>
          </a:solidFill>
        </p:grpSpPr>
        <p:sp>
          <p:nvSpPr>
            <p:cNvPr id="31" name="Google Shape;41;p39">
              <a:extLst>
                <a:ext uri="{FF2B5EF4-FFF2-40B4-BE49-F238E27FC236}">
                  <a16:creationId xmlns:a16="http://schemas.microsoft.com/office/drawing/2014/main" id="{B306ED58-E391-58C7-86B4-6FE4BA954FF9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42;p39">
              <a:extLst>
                <a:ext uri="{FF2B5EF4-FFF2-40B4-BE49-F238E27FC236}">
                  <a16:creationId xmlns:a16="http://schemas.microsoft.com/office/drawing/2014/main" id="{B4AF51B4-1CD5-45E6-0A54-D70EB9C7771E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43;p39">
              <a:extLst>
                <a:ext uri="{FF2B5EF4-FFF2-40B4-BE49-F238E27FC236}">
                  <a16:creationId xmlns:a16="http://schemas.microsoft.com/office/drawing/2014/main" id="{70CB6112-F633-2AB2-863B-2CD85BAB11DD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44;p39">
              <a:extLst>
                <a:ext uri="{FF2B5EF4-FFF2-40B4-BE49-F238E27FC236}">
                  <a16:creationId xmlns:a16="http://schemas.microsoft.com/office/drawing/2014/main" id="{1BFA6754-8B0C-0EA4-2CE3-84B33A3ADE23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FC07D27-3D6E-CE23-D747-4FD2F4963FA3}"/>
              </a:ext>
            </a:extLst>
          </p:cNvPr>
          <p:cNvSpPr txBox="1"/>
          <p:nvPr/>
        </p:nvSpPr>
        <p:spPr>
          <a:xfrm>
            <a:off x="766423" y="11314417"/>
            <a:ext cx="10502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The Synergy partnership lightens the load for our hospital staff while ensuring uninterrupted surgical care for our patients.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D110A9-7284-08F2-9B99-4A1C0D4E0553}"/>
              </a:ext>
            </a:extLst>
          </p:cNvPr>
          <p:cNvSpPr txBox="1"/>
          <p:nvPr/>
        </p:nvSpPr>
        <p:spPr>
          <a:xfrm>
            <a:off x="766422" y="9060302"/>
            <a:ext cx="121831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Empowering Our Providers, Enhancing Your Care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960A11-46ED-ABC4-791D-BAC80820B778}"/>
              </a:ext>
            </a:extLst>
          </p:cNvPr>
          <p:cNvSpPr/>
          <p:nvPr/>
        </p:nvSpPr>
        <p:spPr>
          <a:xfrm>
            <a:off x="1179993" y="7349860"/>
            <a:ext cx="4210528" cy="1274624"/>
          </a:xfrm>
          <a:prstGeom prst="rect">
            <a:avLst/>
          </a:prstGeom>
          <a:solidFill>
            <a:srgbClr val="B3B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8867E23-1492-D04C-E2E6-2D504D5B4208}"/>
              </a:ext>
            </a:extLst>
          </p:cNvPr>
          <p:cNvCxnSpPr>
            <a:cxnSpLocks/>
          </p:cNvCxnSpPr>
          <p:nvPr/>
        </p:nvCxnSpPr>
        <p:spPr>
          <a:xfrm>
            <a:off x="6821813" y="7349860"/>
            <a:ext cx="0" cy="1274624"/>
          </a:xfrm>
          <a:prstGeom prst="line">
            <a:avLst/>
          </a:prstGeom>
          <a:ln>
            <a:solidFill>
              <a:srgbClr val="CDD3F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B210801-95DC-2360-7AF2-7DAB2CB7E8DB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15" y="7399501"/>
            <a:ext cx="4370787" cy="118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9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A5E3C-C93A-9E9F-B649-79CE284DE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7840F75-CE5A-C6E4-1359-14B9ADE16F59}"/>
              </a:ext>
            </a:extLst>
          </p:cNvPr>
          <p:cNvSpPr/>
          <p:nvPr/>
        </p:nvSpPr>
        <p:spPr>
          <a:xfrm rot="16200000">
            <a:off x="4859290" y="-1519397"/>
            <a:ext cx="3997430" cy="13715999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4F3122-677B-6F06-874D-2F47E553AA27}"/>
              </a:ext>
            </a:extLst>
          </p:cNvPr>
          <p:cNvSpPr/>
          <p:nvPr/>
        </p:nvSpPr>
        <p:spPr>
          <a:xfrm>
            <a:off x="1179993" y="741425"/>
            <a:ext cx="4210528" cy="1274624"/>
          </a:xfrm>
          <a:prstGeom prst="rect">
            <a:avLst/>
          </a:prstGeom>
          <a:solidFill>
            <a:srgbClr val="B3B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5A563-147D-BF17-97DA-CDCB65D726EE}"/>
              </a:ext>
            </a:extLst>
          </p:cNvPr>
          <p:cNvCxnSpPr>
            <a:cxnSpLocks/>
          </p:cNvCxnSpPr>
          <p:nvPr/>
        </p:nvCxnSpPr>
        <p:spPr>
          <a:xfrm>
            <a:off x="6858000" y="741425"/>
            <a:ext cx="0" cy="12746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89710D5-3D20-B99F-C70A-C6C693AC0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20" y="785716"/>
            <a:ext cx="4370787" cy="11860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DB30EE-1789-6D14-7949-98B829E3C10A}"/>
              </a:ext>
            </a:extLst>
          </p:cNvPr>
          <p:cNvSpPr txBox="1"/>
          <p:nvPr/>
        </p:nvSpPr>
        <p:spPr>
          <a:xfrm>
            <a:off x="766420" y="11259893"/>
            <a:ext cx="106738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F225E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Thanks to the warm welcome from staff and patients, our new Synergy surgical team is already helping us raise the standard of care.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79DECC-153C-AEB7-B6D8-9F0CED4E1CE6}"/>
              </a:ext>
            </a:extLst>
          </p:cNvPr>
          <p:cNvSpPr txBox="1"/>
          <p:nvPr/>
        </p:nvSpPr>
        <p:spPr>
          <a:xfrm>
            <a:off x="766420" y="9181811"/>
            <a:ext cx="111687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0F225E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One Week In And </a:t>
            </a:r>
            <a:br>
              <a:rPr lang="en-US" sz="5400" b="1" dirty="0">
                <a:solidFill>
                  <a:srgbClr val="0F225E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5400" b="1" dirty="0">
                <a:solidFill>
                  <a:srgbClr val="0F225E"/>
                </a:solidFill>
                <a:effectLst/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Making a Difference</a:t>
            </a:r>
          </a:p>
        </p:txBody>
      </p:sp>
      <p:pic>
        <p:nvPicPr>
          <p:cNvPr id="12" name="Picture 11" descr="A group of surgeons in a room&#10;&#10;Description automatically generated">
            <a:extLst>
              <a:ext uri="{FF2B5EF4-FFF2-40B4-BE49-F238E27FC236}">
                <a16:creationId xmlns:a16="http://schemas.microsoft.com/office/drawing/2014/main" id="{F823C831-A73F-77F8-9C3A-006375796F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87" t="11547" r="784" b="17614"/>
          <a:stretch>
            <a:fillRect/>
          </a:stretch>
        </p:blipFill>
        <p:spPr>
          <a:xfrm>
            <a:off x="654925" y="2481899"/>
            <a:ext cx="12476216" cy="6068261"/>
          </a:xfrm>
          <a:prstGeom prst="roundRect">
            <a:avLst>
              <a:gd name="adj" fmla="val 5548"/>
            </a:avLst>
          </a:prstGeom>
          <a:ln>
            <a:noFill/>
          </a:ln>
          <a:effectLst>
            <a:outerShdw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0"/>
            </a:lightRig>
          </a:scene3d>
          <a:sp3d prstMaterial="plastic">
            <a:bevelT w="0" h="0" prst="relaxedInset"/>
            <a:contourClr>
              <a:srgbClr val="969696"/>
            </a:contourClr>
          </a:sp3d>
        </p:spPr>
      </p:pic>
      <p:grpSp>
        <p:nvGrpSpPr>
          <p:cNvPr id="8" name="Google Shape;40;p39">
            <a:extLst>
              <a:ext uri="{FF2B5EF4-FFF2-40B4-BE49-F238E27FC236}">
                <a16:creationId xmlns:a16="http://schemas.microsoft.com/office/drawing/2014/main" id="{7491CBED-7D4B-2FF2-48CD-E2DC325CD2B2}"/>
              </a:ext>
            </a:extLst>
          </p:cNvPr>
          <p:cNvGrpSpPr/>
          <p:nvPr/>
        </p:nvGrpSpPr>
        <p:grpSpPr>
          <a:xfrm>
            <a:off x="11469738" y="10147465"/>
            <a:ext cx="2275759" cy="3592851"/>
            <a:chOff x="-92075" y="-454025"/>
            <a:chExt cx="1673225" cy="2641601"/>
          </a:xfrm>
        </p:grpSpPr>
        <p:sp>
          <p:nvSpPr>
            <p:cNvPr id="9" name="Google Shape;41;p39">
              <a:extLst>
                <a:ext uri="{FF2B5EF4-FFF2-40B4-BE49-F238E27FC236}">
                  <a16:creationId xmlns:a16="http://schemas.microsoft.com/office/drawing/2014/main" id="{3AE6302A-C35D-F6EF-44AF-C92D50650D99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solidFill>
              <a:srgbClr val="0B287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42;p39">
              <a:extLst>
                <a:ext uri="{FF2B5EF4-FFF2-40B4-BE49-F238E27FC236}">
                  <a16:creationId xmlns:a16="http://schemas.microsoft.com/office/drawing/2014/main" id="{22961938-1C9A-D625-8E4D-F5F5DF7222ED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solidFill>
              <a:srgbClr val="1905F7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43;p39">
              <a:extLst>
                <a:ext uri="{FF2B5EF4-FFF2-40B4-BE49-F238E27FC236}">
                  <a16:creationId xmlns:a16="http://schemas.microsoft.com/office/drawing/2014/main" id="{590DEAA0-04E2-D654-4D2E-BCB87CCBBB2B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solidFill>
              <a:srgbClr val="1437A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44;p39">
              <a:extLst>
                <a:ext uri="{FF2B5EF4-FFF2-40B4-BE49-F238E27FC236}">
                  <a16:creationId xmlns:a16="http://schemas.microsoft.com/office/drawing/2014/main" id="{1771A7B3-851B-3D6C-63A9-DFD5738C7282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C0D8E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5357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B3B58A-A261-434F-A346-58AE09380B44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2.xml><?xml version="1.0" encoding="utf-8"?>
<ds:datastoreItem xmlns:ds="http://schemas.openxmlformats.org/officeDocument/2006/customXml" ds:itemID="{A0AEC9E7-7D95-4698-8AB5-C541435B04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6E64D3-0842-46B0-B138-27DC826D8C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154</Words>
  <Application>Microsoft Office PowerPoint</Application>
  <PresentationFormat>Custom</PresentationFormat>
  <Paragraphs>11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Hiren Patel</dc:creator>
  <cp:lastModifiedBy>Brandy Riley</cp:lastModifiedBy>
  <cp:revision>6</cp:revision>
  <dcterms:created xsi:type="dcterms:W3CDTF">2025-05-23T09:27:15Z</dcterms:created>
  <dcterms:modified xsi:type="dcterms:W3CDTF">2025-05-29T21:52:43Z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  <property fmtid="{D5CDD505-2E9C-101B-9397-08002B2CF9AE}" pid="3" name="MediaServiceImageTags">
    <vt:lpwstr/>
  </property>
</Properties>
</file>