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12701588" cy="1587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27"/>
    <p:restoredTop sz="94674"/>
  </p:normalViewPr>
  <p:slideViewPr>
    <p:cSldViewPr snapToGrid="0">
      <p:cViewPr varScale="1">
        <p:scale>
          <a:sx n="38" d="100"/>
          <a:sy n="38" d="100"/>
        </p:scale>
        <p:origin x="2928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2619" y="2598322"/>
            <a:ext cx="10796350" cy="5527405"/>
          </a:xfrm>
        </p:spPr>
        <p:txBody>
          <a:bodyPr anchor="b"/>
          <a:lstStyle>
            <a:lvl1pPr algn="ctr">
              <a:defRPr sz="83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7699" y="8338885"/>
            <a:ext cx="9526191" cy="3833166"/>
          </a:xfrm>
        </p:spPr>
        <p:txBody>
          <a:bodyPr/>
          <a:lstStyle>
            <a:lvl1pPr marL="0" indent="0" algn="ctr">
              <a:buNone/>
              <a:defRPr sz="3334"/>
            </a:lvl1pPr>
            <a:lvl2pPr marL="635097" indent="0" algn="ctr">
              <a:buNone/>
              <a:defRPr sz="2778"/>
            </a:lvl2pPr>
            <a:lvl3pPr marL="1270193" indent="0" algn="ctr">
              <a:buNone/>
              <a:defRPr sz="2500"/>
            </a:lvl3pPr>
            <a:lvl4pPr marL="1905290" indent="0" algn="ctr">
              <a:buNone/>
              <a:defRPr sz="2223"/>
            </a:lvl4pPr>
            <a:lvl5pPr marL="2540386" indent="0" algn="ctr">
              <a:buNone/>
              <a:defRPr sz="2223"/>
            </a:lvl5pPr>
            <a:lvl6pPr marL="3175483" indent="0" algn="ctr">
              <a:buNone/>
              <a:defRPr sz="2223"/>
            </a:lvl6pPr>
            <a:lvl7pPr marL="3810579" indent="0" algn="ctr">
              <a:buNone/>
              <a:defRPr sz="2223"/>
            </a:lvl7pPr>
            <a:lvl8pPr marL="4445676" indent="0" algn="ctr">
              <a:buNone/>
              <a:defRPr sz="2223"/>
            </a:lvl8pPr>
            <a:lvl9pPr marL="5080772" indent="0" algn="ctr">
              <a:buNone/>
              <a:defRPr sz="222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009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1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89575" y="845282"/>
            <a:ext cx="2738780" cy="1345467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3235" y="845282"/>
            <a:ext cx="8057570" cy="1345467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17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4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619" y="3958126"/>
            <a:ext cx="10955120" cy="6604218"/>
          </a:xfrm>
        </p:spPr>
        <p:txBody>
          <a:bodyPr anchor="b"/>
          <a:lstStyle>
            <a:lvl1pPr>
              <a:defRPr sz="83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619" y="10624823"/>
            <a:ext cx="10955120" cy="3473002"/>
          </a:xfrm>
        </p:spPr>
        <p:txBody>
          <a:bodyPr/>
          <a:lstStyle>
            <a:lvl1pPr marL="0" indent="0">
              <a:buNone/>
              <a:defRPr sz="3334">
                <a:solidFill>
                  <a:schemeClr val="tx1">
                    <a:tint val="82000"/>
                  </a:schemeClr>
                </a:solidFill>
              </a:defRPr>
            </a:lvl1pPr>
            <a:lvl2pPr marL="635097" indent="0">
              <a:buNone/>
              <a:defRPr sz="2778">
                <a:solidFill>
                  <a:schemeClr val="tx1">
                    <a:tint val="82000"/>
                  </a:schemeClr>
                </a:solidFill>
              </a:defRPr>
            </a:lvl2pPr>
            <a:lvl3pPr marL="1270193" indent="0">
              <a:buNone/>
              <a:defRPr sz="2500">
                <a:solidFill>
                  <a:schemeClr val="tx1">
                    <a:tint val="82000"/>
                  </a:schemeClr>
                </a:solidFill>
              </a:defRPr>
            </a:lvl3pPr>
            <a:lvl4pPr marL="1905290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4pPr>
            <a:lvl5pPr marL="2540386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5pPr>
            <a:lvl6pPr marL="3175483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6pPr>
            <a:lvl7pPr marL="3810579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7pPr>
            <a:lvl8pPr marL="4445676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8pPr>
            <a:lvl9pPr marL="5080772" indent="0">
              <a:buNone/>
              <a:defRPr sz="22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3234" y="4226407"/>
            <a:ext cx="5398175" cy="100735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30179" y="4226407"/>
            <a:ext cx="5398175" cy="100735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057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888" y="845285"/>
            <a:ext cx="10955120" cy="306874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890" y="3891971"/>
            <a:ext cx="5373366" cy="1907394"/>
          </a:xfrm>
        </p:spPr>
        <p:txBody>
          <a:bodyPr anchor="b"/>
          <a:lstStyle>
            <a:lvl1pPr marL="0" indent="0">
              <a:buNone/>
              <a:defRPr sz="3334" b="1"/>
            </a:lvl1pPr>
            <a:lvl2pPr marL="635097" indent="0">
              <a:buNone/>
              <a:defRPr sz="2778" b="1"/>
            </a:lvl2pPr>
            <a:lvl3pPr marL="1270193" indent="0">
              <a:buNone/>
              <a:defRPr sz="2500" b="1"/>
            </a:lvl3pPr>
            <a:lvl4pPr marL="1905290" indent="0">
              <a:buNone/>
              <a:defRPr sz="2223" b="1"/>
            </a:lvl4pPr>
            <a:lvl5pPr marL="2540386" indent="0">
              <a:buNone/>
              <a:defRPr sz="2223" b="1"/>
            </a:lvl5pPr>
            <a:lvl6pPr marL="3175483" indent="0">
              <a:buNone/>
              <a:defRPr sz="2223" b="1"/>
            </a:lvl6pPr>
            <a:lvl7pPr marL="3810579" indent="0">
              <a:buNone/>
              <a:defRPr sz="2223" b="1"/>
            </a:lvl7pPr>
            <a:lvl8pPr marL="4445676" indent="0">
              <a:buNone/>
              <a:defRPr sz="2223" b="1"/>
            </a:lvl8pPr>
            <a:lvl9pPr marL="5080772" indent="0">
              <a:buNone/>
              <a:defRPr sz="22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4890" y="5799365"/>
            <a:ext cx="5373366" cy="852999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0180" y="3891971"/>
            <a:ext cx="5399829" cy="1907394"/>
          </a:xfrm>
        </p:spPr>
        <p:txBody>
          <a:bodyPr anchor="b"/>
          <a:lstStyle>
            <a:lvl1pPr marL="0" indent="0">
              <a:buNone/>
              <a:defRPr sz="3334" b="1"/>
            </a:lvl1pPr>
            <a:lvl2pPr marL="635097" indent="0">
              <a:buNone/>
              <a:defRPr sz="2778" b="1"/>
            </a:lvl2pPr>
            <a:lvl3pPr marL="1270193" indent="0">
              <a:buNone/>
              <a:defRPr sz="2500" b="1"/>
            </a:lvl3pPr>
            <a:lvl4pPr marL="1905290" indent="0">
              <a:buNone/>
              <a:defRPr sz="2223" b="1"/>
            </a:lvl4pPr>
            <a:lvl5pPr marL="2540386" indent="0">
              <a:buNone/>
              <a:defRPr sz="2223" b="1"/>
            </a:lvl5pPr>
            <a:lvl6pPr marL="3175483" indent="0">
              <a:buNone/>
              <a:defRPr sz="2223" b="1"/>
            </a:lvl6pPr>
            <a:lvl7pPr marL="3810579" indent="0">
              <a:buNone/>
              <a:defRPr sz="2223" b="1"/>
            </a:lvl7pPr>
            <a:lvl8pPr marL="4445676" indent="0">
              <a:buNone/>
              <a:defRPr sz="2223" b="1"/>
            </a:lvl8pPr>
            <a:lvl9pPr marL="5080772" indent="0">
              <a:buNone/>
              <a:defRPr sz="22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30180" y="5799365"/>
            <a:ext cx="5399829" cy="852999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46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4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57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888" y="1058439"/>
            <a:ext cx="4096593" cy="3704537"/>
          </a:xfrm>
        </p:spPr>
        <p:txBody>
          <a:bodyPr anchor="b"/>
          <a:lstStyle>
            <a:lvl1pPr>
              <a:defRPr sz="44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829" y="2285938"/>
            <a:ext cx="6430179" cy="11282668"/>
          </a:xfrm>
        </p:spPr>
        <p:txBody>
          <a:bodyPr/>
          <a:lstStyle>
            <a:lvl1pPr marL="0" indent="0">
              <a:buNone/>
              <a:defRPr sz="4445"/>
            </a:lvl1pPr>
            <a:lvl2pPr>
              <a:defRPr sz="3889"/>
            </a:lvl2pPr>
            <a:lvl3pPr>
              <a:defRPr sz="3334"/>
            </a:lvl3pPr>
            <a:lvl4pPr>
              <a:defRPr sz="2778"/>
            </a:lvl4pPr>
            <a:lvl5pPr>
              <a:defRPr sz="2778"/>
            </a:lvl5pPr>
            <a:lvl6pPr>
              <a:defRPr sz="2778"/>
            </a:lvl6pPr>
            <a:lvl7pPr>
              <a:defRPr sz="2778"/>
            </a:lvl7pPr>
            <a:lvl8pPr>
              <a:defRPr sz="2778"/>
            </a:lvl8pPr>
            <a:lvl9pPr>
              <a:defRPr sz="2778"/>
            </a:lvl9pPr>
          </a:lstStyle>
          <a:p>
            <a:pPr lvl="0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4888" y="4762976"/>
            <a:ext cx="4096593" cy="8824003"/>
          </a:xfrm>
        </p:spPr>
        <p:txBody>
          <a:bodyPr/>
          <a:lstStyle>
            <a:lvl1pPr marL="0" indent="0">
              <a:buNone/>
              <a:defRPr sz="2223"/>
            </a:lvl1pPr>
            <a:lvl2pPr marL="635097" indent="0">
              <a:buNone/>
              <a:defRPr sz="1945"/>
            </a:lvl2pPr>
            <a:lvl3pPr marL="1270193" indent="0">
              <a:buNone/>
              <a:defRPr sz="1667"/>
            </a:lvl3pPr>
            <a:lvl4pPr marL="1905290" indent="0">
              <a:buNone/>
              <a:defRPr sz="1389"/>
            </a:lvl4pPr>
            <a:lvl5pPr marL="2540386" indent="0">
              <a:buNone/>
              <a:defRPr sz="1389"/>
            </a:lvl5pPr>
            <a:lvl6pPr marL="3175483" indent="0">
              <a:buNone/>
              <a:defRPr sz="1389"/>
            </a:lvl6pPr>
            <a:lvl7pPr marL="3810579" indent="0">
              <a:buNone/>
              <a:defRPr sz="1389"/>
            </a:lvl7pPr>
            <a:lvl8pPr marL="4445676" indent="0">
              <a:buNone/>
              <a:defRPr sz="1389"/>
            </a:lvl8pPr>
            <a:lvl9pPr marL="5080772" indent="0">
              <a:buNone/>
              <a:defRPr sz="138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160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888" y="1058439"/>
            <a:ext cx="4096593" cy="3704537"/>
          </a:xfrm>
        </p:spPr>
        <p:txBody>
          <a:bodyPr anchor="b"/>
          <a:lstStyle>
            <a:lvl1pPr>
              <a:defRPr sz="44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99829" y="2285938"/>
            <a:ext cx="6430179" cy="11282668"/>
          </a:xfrm>
        </p:spPr>
        <p:txBody>
          <a:bodyPr anchor="t"/>
          <a:lstStyle>
            <a:lvl1pPr marL="0" indent="0">
              <a:buNone/>
              <a:defRPr sz="4445"/>
            </a:lvl1pPr>
            <a:lvl2pPr marL="635097" indent="0">
              <a:buNone/>
              <a:defRPr sz="3889"/>
            </a:lvl2pPr>
            <a:lvl3pPr marL="1270193" indent="0">
              <a:buNone/>
              <a:defRPr sz="3334"/>
            </a:lvl3pPr>
            <a:lvl4pPr marL="1905290" indent="0">
              <a:buNone/>
              <a:defRPr sz="2778"/>
            </a:lvl4pPr>
            <a:lvl5pPr marL="2540386" indent="0">
              <a:buNone/>
              <a:defRPr sz="2778"/>
            </a:lvl5pPr>
            <a:lvl6pPr marL="3175483" indent="0">
              <a:buNone/>
              <a:defRPr sz="2778"/>
            </a:lvl6pPr>
            <a:lvl7pPr marL="3810579" indent="0">
              <a:buNone/>
              <a:defRPr sz="2778"/>
            </a:lvl7pPr>
            <a:lvl8pPr marL="4445676" indent="0">
              <a:buNone/>
              <a:defRPr sz="2778"/>
            </a:lvl8pPr>
            <a:lvl9pPr marL="5080772" indent="0">
              <a:buNone/>
              <a:defRPr sz="277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4888" y="4762976"/>
            <a:ext cx="4096593" cy="8824003"/>
          </a:xfrm>
        </p:spPr>
        <p:txBody>
          <a:bodyPr/>
          <a:lstStyle>
            <a:lvl1pPr marL="0" indent="0">
              <a:buNone/>
              <a:defRPr sz="2223"/>
            </a:lvl1pPr>
            <a:lvl2pPr marL="635097" indent="0">
              <a:buNone/>
              <a:defRPr sz="1945"/>
            </a:lvl2pPr>
            <a:lvl3pPr marL="1270193" indent="0">
              <a:buNone/>
              <a:defRPr sz="1667"/>
            </a:lvl3pPr>
            <a:lvl4pPr marL="1905290" indent="0">
              <a:buNone/>
              <a:defRPr sz="1389"/>
            </a:lvl4pPr>
            <a:lvl5pPr marL="2540386" indent="0">
              <a:buNone/>
              <a:defRPr sz="1389"/>
            </a:lvl5pPr>
            <a:lvl6pPr marL="3175483" indent="0">
              <a:buNone/>
              <a:defRPr sz="1389"/>
            </a:lvl6pPr>
            <a:lvl7pPr marL="3810579" indent="0">
              <a:buNone/>
              <a:defRPr sz="1389"/>
            </a:lvl7pPr>
            <a:lvl8pPr marL="4445676" indent="0">
              <a:buNone/>
              <a:defRPr sz="1389"/>
            </a:lvl8pPr>
            <a:lvl9pPr marL="5080772" indent="0">
              <a:buNone/>
              <a:defRPr sz="138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457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3234" y="845285"/>
            <a:ext cx="10955120" cy="30687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234" y="4226407"/>
            <a:ext cx="10955120" cy="100735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234" y="14715249"/>
            <a:ext cx="2857857" cy="845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096C16-5446-8645-9DD4-D1489A8AEB47}" type="datetimeFigureOut">
              <a:rPr lang="en-US" smtClean="0"/>
              <a:t>5/26/25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07401" y="14715249"/>
            <a:ext cx="4286786" cy="845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70497" y="14715249"/>
            <a:ext cx="2857857" cy="8452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FC1751-9ADD-954D-A1F1-928B6943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28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270193" rtl="0" eaLnBrk="1" latinLnBrk="0" hangingPunct="1">
        <a:lnSpc>
          <a:spcPct val="90000"/>
        </a:lnSpc>
        <a:spcBef>
          <a:spcPct val="0"/>
        </a:spcBef>
        <a:buNone/>
        <a:defRPr sz="6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7548" indent="-317548" algn="l" defTabSz="1270193" rtl="0" eaLnBrk="1" latinLnBrk="0" hangingPunct="1">
        <a:lnSpc>
          <a:spcPct val="90000"/>
        </a:lnSpc>
        <a:spcBef>
          <a:spcPts val="1389"/>
        </a:spcBef>
        <a:buFont typeface="Arial" panose="020B0604020202020204" pitchFamily="34" charset="0"/>
        <a:buChar char="•"/>
        <a:defRPr sz="3889" kern="1200">
          <a:solidFill>
            <a:schemeClr val="tx1"/>
          </a:solidFill>
          <a:latin typeface="+mn-lt"/>
          <a:ea typeface="+mn-ea"/>
          <a:cs typeface="+mn-cs"/>
        </a:defRPr>
      </a:lvl1pPr>
      <a:lvl2pPr marL="952645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3334" kern="1200">
          <a:solidFill>
            <a:schemeClr val="tx1"/>
          </a:solidFill>
          <a:latin typeface="+mn-lt"/>
          <a:ea typeface="+mn-ea"/>
          <a:cs typeface="+mn-cs"/>
        </a:defRPr>
      </a:lvl2pPr>
      <a:lvl3pPr marL="1587741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778" kern="1200">
          <a:solidFill>
            <a:schemeClr val="tx1"/>
          </a:solidFill>
          <a:latin typeface="+mn-lt"/>
          <a:ea typeface="+mn-ea"/>
          <a:cs typeface="+mn-cs"/>
        </a:defRPr>
      </a:lvl3pPr>
      <a:lvl4pPr marL="2222838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857934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493031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4128127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763224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398320" indent="-317548" algn="l" defTabSz="127019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5097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0193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290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40386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75483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10579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45676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080772" algn="l" defTabSz="127019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3BF714AF-8B40-0493-CBF9-5673F0CAA8A6}"/>
              </a:ext>
            </a:extLst>
          </p:cNvPr>
          <p:cNvSpPr/>
          <p:nvPr/>
        </p:nvSpPr>
        <p:spPr>
          <a:xfrm>
            <a:off x="233344" y="5900236"/>
            <a:ext cx="12234900" cy="9771236"/>
          </a:xfrm>
          <a:prstGeom prst="roundRect">
            <a:avLst>
              <a:gd name="adj" fmla="val 4682"/>
            </a:avLst>
          </a:prstGeom>
          <a:solidFill>
            <a:srgbClr val="F7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1C8BC3A-CE75-5815-8A10-01A3FDD200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468" t="8057" r="4978" b="232"/>
          <a:stretch/>
        </p:blipFill>
        <p:spPr>
          <a:xfrm>
            <a:off x="233344" y="205116"/>
            <a:ext cx="12234900" cy="844434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BD121F7-59EC-8547-DC85-4D71C0746D60}"/>
              </a:ext>
            </a:extLst>
          </p:cNvPr>
          <p:cNvGrpSpPr/>
          <p:nvPr/>
        </p:nvGrpSpPr>
        <p:grpSpPr>
          <a:xfrm>
            <a:off x="1211100" y="8122463"/>
            <a:ext cx="10293830" cy="1945173"/>
            <a:chOff x="1852811" y="7511356"/>
            <a:chExt cx="10010378" cy="2100524"/>
          </a:xfrm>
        </p:grpSpPr>
        <p:sp>
          <p:nvSpPr>
            <p:cNvPr id="38" name="Right Triangle 37">
              <a:extLst>
                <a:ext uri="{FF2B5EF4-FFF2-40B4-BE49-F238E27FC236}">
                  <a16:creationId xmlns:a16="http://schemas.microsoft.com/office/drawing/2014/main" id="{BAED3349-1CCB-3B7D-BB00-5C4E84DC3C83}"/>
                </a:ext>
              </a:extLst>
            </p:cNvPr>
            <p:cNvSpPr/>
            <p:nvPr/>
          </p:nvSpPr>
          <p:spPr>
            <a:xfrm>
              <a:off x="11448205" y="7517715"/>
              <a:ext cx="414984" cy="577722"/>
            </a:xfrm>
            <a:prstGeom prst="rtTriangle">
              <a:avLst/>
            </a:prstGeom>
            <a:solidFill>
              <a:srgbClr val="0F225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7">
                <a:solidFill>
                  <a:srgbClr val="173280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3CFC6C0-99BB-E805-A901-C59B0A5AEEF2}"/>
                </a:ext>
              </a:extLst>
            </p:cNvPr>
            <p:cNvSpPr/>
            <p:nvPr/>
          </p:nvSpPr>
          <p:spPr>
            <a:xfrm>
              <a:off x="2267795" y="7511356"/>
              <a:ext cx="9188207" cy="1400349"/>
            </a:xfrm>
            <a:prstGeom prst="rect">
              <a:avLst/>
            </a:prstGeom>
            <a:solidFill>
              <a:srgbClr val="17328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7" dirty="0"/>
            </a:p>
          </p:txBody>
        </p:sp>
        <p:sp>
          <p:nvSpPr>
            <p:cNvPr id="40" name="Right Triangle 39">
              <a:extLst>
                <a:ext uri="{FF2B5EF4-FFF2-40B4-BE49-F238E27FC236}">
                  <a16:creationId xmlns:a16="http://schemas.microsoft.com/office/drawing/2014/main" id="{D7630121-CF25-E635-EDF2-38BDF3E10793}"/>
                </a:ext>
              </a:extLst>
            </p:cNvPr>
            <p:cNvSpPr/>
            <p:nvPr/>
          </p:nvSpPr>
          <p:spPr>
            <a:xfrm flipH="1">
              <a:off x="1852811" y="7517715"/>
              <a:ext cx="414984" cy="577722"/>
            </a:xfrm>
            <a:prstGeom prst="rtTriangle">
              <a:avLst/>
            </a:prstGeom>
            <a:solidFill>
              <a:srgbClr val="0F225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67">
                <a:solidFill>
                  <a:srgbClr val="173280"/>
                </a:solidFill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9584E1A-CA81-E683-A25A-2931080C73E4}"/>
                </a:ext>
              </a:extLst>
            </p:cNvPr>
            <p:cNvGrpSpPr/>
            <p:nvPr/>
          </p:nvGrpSpPr>
          <p:grpSpPr>
            <a:xfrm>
              <a:off x="2259998" y="7716342"/>
              <a:ext cx="9196004" cy="1895538"/>
              <a:chOff x="2259998" y="7716342"/>
              <a:chExt cx="9196004" cy="1895538"/>
            </a:xfrm>
          </p:grpSpPr>
          <p:sp>
            <p:nvSpPr>
              <p:cNvPr id="41" name="Rounded Rectangle 40">
                <a:extLst>
                  <a:ext uri="{FF2B5EF4-FFF2-40B4-BE49-F238E27FC236}">
                    <a16:creationId xmlns:a16="http://schemas.microsoft.com/office/drawing/2014/main" id="{4643CFF7-830E-6C77-4739-47B3EE5F261B}"/>
                  </a:ext>
                </a:extLst>
              </p:cNvPr>
              <p:cNvSpPr/>
              <p:nvPr/>
            </p:nvSpPr>
            <p:spPr>
              <a:xfrm>
                <a:off x="2259998" y="7716342"/>
                <a:ext cx="9196004" cy="1895538"/>
              </a:xfrm>
              <a:prstGeom prst="roundRect">
                <a:avLst>
                  <a:gd name="adj" fmla="val 27152"/>
                </a:avLst>
              </a:prstGeom>
              <a:solidFill>
                <a:srgbClr val="1732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67">
                  <a:solidFill>
                    <a:srgbClr val="3F51A3"/>
                  </a:solidFill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CB1924E8-F72C-04B2-7502-67ACDDDE2AFB}"/>
                  </a:ext>
                </a:extLst>
              </p:cNvPr>
              <p:cNvSpPr txBox="1"/>
              <p:nvPr/>
            </p:nvSpPr>
            <p:spPr>
              <a:xfrm>
                <a:off x="2705132" y="7740300"/>
                <a:ext cx="8305740" cy="16385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4630" b="1" dirty="0">
                    <a:solidFill>
                      <a:schemeClr val="bg1"/>
                    </a:solidFill>
                    <a:latin typeface="Montserrat" pitchFamily="2" charset="77"/>
                    <a:ea typeface="Times New Roman" panose="02020603050405020304" pitchFamily="18" charset="0"/>
                    <a:cs typeface="Arial" panose="020B0604020202020204" pitchFamily="34" charset="0"/>
                  </a:rPr>
                  <a:t>SURGICAL EXCELLENCE, </a:t>
                </a:r>
                <a:br>
                  <a:rPr lang="en-US" sz="4630" b="1" dirty="0">
                    <a:solidFill>
                      <a:schemeClr val="bg1"/>
                    </a:solidFill>
                    <a:latin typeface="Montserrat" pitchFamily="2" charset="77"/>
                    <a:ea typeface="Times New Roman" panose="02020603050405020304" pitchFamily="18" charset="0"/>
                    <a:cs typeface="Arial" panose="020B0604020202020204" pitchFamily="34" charset="0"/>
                  </a:rPr>
                </a:br>
                <a:r>
                  <a:rPr lang="en-US" sz="4630" b="1" dirty="0">
                    <a:solidFill>
                      <a:schemeClr val="bg1"/>
                    </a:solidFill>
                    <a:latin typeface="Montserrat" pitchFamily="2" charset="77"/>
                    <a:ea typeface="Times New Roman" panose="02020603050405020304" pitchFamily="18" charset="0"/>
                    <a:cs typeface="Arial" panose="020B0604020202020204" pitchFamily="34" charset="0"/>
                  </a:rPr>
                  <a:t>LOCAL CARE</a:t>
                </a:r>
                <a:endParaRPr lang="en-US" sz="4630" b="1" dirty="0">
                  <a:solidFill>
                    <a:schemeClr val="bg1"/>
                  </a:solidFill>
                  <a:latin typeface="Montserrat" pitchFamily="2" charset="77"/>
                </a:endParaRPr>
              </a:p>
            </p:txBody>
          </p: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64270477-CDAC-CC13-FE78-2E8FCDD3BCF1}"/>
              </a:ext>
            </a:extLst>
          </p:cNvPr>
          <p:cNvSpPr txBox="1"/>
          <p:nvPr/>
        </p:nvSpPr>
        <p:spPr>
          <a:xfrm>
            <a:off x="1409595" y="10973194"/>
            <a:ext cx="9882400" cy="1631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34" dirty="0">
                <a:solidFill>
                  <a:srgbClr val="0F225E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We're proud to partner with Synergy Health Partners to provide 24/7 access to expert surgical care—right here, close to home.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AAF1E0B-2D55-7744-BEE6-14F5BC3F033D}"/>
              </a:ext>
            </a:extLst>
          </p:cNvPr>
          <p:cNvGrpSpPr/>
          <p:nvPr/>
        </p:nvGrpSpPr>
        <p:grpSpPr>
          <a:xfrm>
            <a:off x="1287070" y="13844488"/>
            <a:ext cx="10127450" cy="1180355"/>
            <a:chOff x="1333852" y="13670682"/>
            <a:chExt cx="10936279" cy="1274624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464F8EE7-910C-8996-3134-06F9F8E206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8059605" y="13736717"/>
              <a:ext cx="4210526" cy="1142554"/>
            </a:xfrm>
            <a:prstGeom prst="rect">
              <a:avLst/>
            </a:prstGeom>
          </p:spPr>
        </p:pic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21EFF31-DFF0-5F20-C582-E15EB5B41E68}"/>
                </a:ext>
              </a:extLst>
            </p:cNvPr>
            <p:cNvSpPr/>
            <p:nvPr/>
          </p:nvSpPr>
          <p:spPr>
            <a:xfrm>
              <a:off x="1333852" y="13670682"/>
              <a:ext cx="4210528" cy="127462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</a:rPr>
                <a:t>LOGO</a:t>
              </a:r>
              <a:endParaRPr lang="en-US" sz="1667" dirty="0">
                <a:solidFill>
                  <a:schemeClr val="bg1"/>
                </a:solidFill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C5223E1-09FA-8182-CE48-0D1F52893759}"/>
                </a:ext>
              </a:extLst>
            </p:cNvPr>
            <p:cNvCxnSpPr>
              <a:cxnSpLocks/>
            </p:cNvCxnSpPr>
            <p:nvPr/>
          </p:nvCxnSpPr>
          <p:spPr>
            <a:xfrm>
              <a:off x="6858000" y="13670682"/>
              <a:ext cx="0" cy="1274624"/>
            </a:xfrm>
            <a:prstGeom prst="line">
              <a:avLst/>
            </a:prstGeom>
            <a:ln>
              <a:solidFill>
                <a:srgbClr val="0F225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oogle Shape;40;p39">
            <a:extLst>
              <a:ext uri="{FF2B5EF4-FFF2-40B4-BE49-F238E27FC236}">
                <a16:creationId xmlns:a16="http://schemas.microsoft.com/office/drawing/2014/main" id="{B43127D3-8FB7-0B2D-9BFB-D24FA7507574}"/>
              </a:ext>
            </a:extLst>
          </p:cNvPr>
          <p:cNvGrpSpPr/>
          <p:nvPr/>
        </p:nvGrpSpPr>
        <p:grpSpPr>
          <a:xfrm>
            <a:off x="10360796" y="259119"/>
            <a:ext cx="2107448" cy="3327130"/>
            <a:chOff x="-92075" y="-454025"/>
            <a:chExt cx="1673225" cy="2641601"/>
          </a:xfrm>
        </p:grpSpPr>
        <p:sp>
          <p:nvSpPr>
            <p:cNvPr id="48" name="Google Shape;41;p39">
              <a:extLst>
                <a:ext uri="{FF2B5EF4-FFF2-40B4-BE49-F238E27FC236}">
                  <a16:creationId xmlns:a16="http://schemas.microsoft.com/office/drawing/2014/main" id="{4F47C0A1-9554-1255-7BA7-A94B7498956C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2;p39">
              <a:extLst>
                <a:ext uri="{FF2B5EF4-FFF2-40B4-BE49-F238E27FC236}">
                  <a16:creationId xmlns:a16="http://schemas.microsoft.com/office/drawing/2014/main" id="{FC3708B1-32A6-0556-D88A-E7966194990B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43;p39">
              <a:extLst>
                <a:ext uri="{FF2B5EF4-FFF2-40B4-BE49-F238E27FC236}">
                  <a16:creationId xmlns:a16="http://schemas.microsoft.com/office/drawing/2014/main" id="{08F5F342-4ABB-E931-2187-327A48491E23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44;p39">
              <a:extLst>
                <a:ext uri="{FF2B5EF4-FFF2-40B4-BE49-F238E27FC236}">
                  <a16:creationId xmlns:a16="http://schemas.microsoft.com/office/drawing/2014/main" id="{23F54893-D19C-1E17-102C-9C348636DE75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5531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5E2694B-26F1-F0C5-2D7E-D98ECA94482E}"/>
              </a:ext>
            </a:extLst>
          </p:cNvPr>
          <p:cNvSpPr/>
          <p:nvPr/>
        </p:nvSpPr>
        <p:spPr>
          <a:xfrm rot="16200000">
            <a:off x="2381649" y="5556648"/>
            <a:ext cx="7938293" cy="12701588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grpSp>
        <p:nvGrpSpPr>
          <p:cNvPr id="5" name="Google Shape;40;p39">
            <a:extLst>
              <a:ext uri="{FF2B5EF4-FFF2-40B4-BE49-F238E27FC236}">
                <a16:creationId xmlns:a16="http://schemas.microsoft.com/office/drawing/2014/main" id="{3381E221-E709-055F-AF57-5492C98F341C}"/>
              </a:ext>
            </a:extLst>
          </p:cNvPr>
          <p:cNvGrpSpPr/>
          <p:nvPr/>
        </p:nvGrpSpPr>
        <p:grpSpPr>
          <a:xfrm>
            <a:off x="9980669" y="11765574"/>
            <a:ext cx="2675323" cy="4049662"/>
            <a:chOff x="-92075" y="-454025"/>
            <a:chExt cx="1673225" cy="2641601"/>
          </a:xfrm>
          <a:solidFill>
            <a:schemeClr val="bg1">
              <a:alpha val="12000"/>
            </a:schemeClr>
          </a:solidFill>
        </p:grpSpPr>
        <p:sp>
          <p:nvSpPr>
            <p:cNvPr id="6" name="Google Shape;41;p39">
              <a:extLst>
                <a:ext uri="{FF2B5EF4-FFF2-40B4-BE49-F238E27FC236}">
                  <a16:creationId xmlns:a16="http://schemas.microsoft.com/office/drawing/2014/main" id="{598ACDBF-07F5-9258-8B7F-00047AE99DB9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42;p39">
              <a:extLst>
                <a:ext uri="{FF2B5EF4-FFF2-40B4-BE49-F238E27FC236}">
                  <a16:creationId xmlns:a16="http://schemas.microsoft.com/office/drawing/2014/main" id="{3D46111D-1EFE-A336-97DB-C1BCBB1DA4CD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43;p39">
              <a:extLst>
                <a:ext uri="{FF2B5EF4-FFF2-40B4-BE49-F238E27FC236}">
                  <a16:creationId xmlns:a16="http://schemas.microsoft.com/office/drawing/2014/main" id="{AA235176-9627-B728-EA83-D8CDB6BC0F04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4;p39">
              <a:extLst>
                <a:ext uri="{FF2B5EF4-FFF2-40B4-BE49-F238E27FC236}">
                  <a16:creationId xmlns:a16="http://schemas.microsoft.com/office/drawing/2014/main" id="{74C251B9-16F8-CD04-BF61-4513AE4FA8C0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E9A7C45-D924-BAFA-5FA2-6F0BFE09093A}"/>
              </a:ext>
            </a:extLst>
          </p:cNvPr>
          <p:cNvGrpSpPr/>
          <p:nvPr/>
        </p:nvGrpSpPr>
        <p:grpSpPr>
          <a:xfrm>
            <a:off x="1092724" y="663837"/>
            <a:ext cx="10625313" cy="1192608"/>
            <a:chOff x="1179993" y="560622"/>
            <a:chExt cx="11356015" cy="127462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33077C2-5D13-2D77-E6B0-206D52822FD1}"/>
                </a:ext>
              </a:extLst>
            </p:cNvPr>
            <p:cNvSpPr/>
            <p:nvPr/>
          </p:nvSpPr>
          <p:spPr>
            <a:xfrm>
              <a:off x="1179993" y="560622"/>
              <a:ext cx="4210528" cy="1274624"/>
            </a:xfrm>
            <a:prstGeom prst="rect">
              <a:avLst/>
            </a:prstGeom>
            <a:solidFill>
              <a:srgbClr val="B3B9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LOGO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CBB8984-40B5-6193-2572-2D7AD3ADC5F1}"/>
                </a:ext>
              </a:extLst>
            </p:cNvPr>
            <p:cNvCxnSpPr>
              <a:cxnSpLocks/>
            </p:cNvCxnSpPr>
            <p:nvPr/>
          </p:nvCxnSpPr>
          <p:spPr>
            <a:xfrm>
              <a:off x="6858000" y="560622"/>
              <a:ext cx="0" cy="12746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890D284-5BD0-D2A0-85BC-4689AB38F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5221" y="604912"/>
              <a:ext cx="4370787" cy="1186043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CEE7EDF8-1B89-BF2A-2D1F-A63F5580F35D}"/>
              </a:ext>
            </a:extLst>
          </p:cNvPr>
          <p:cNvSpPr txBox="1"/>
          <p:nvPr/>
        </p:nvSpPr>
        <p:spPr>
          <a:xfrm>
            <a:off x="709741" y="13180804"/>
            <a:ext cx="9943206" cy="14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63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the experienced surgical team now embedded at </a:t>
            </a:r>
            <a:r>
              <a:rPr lang="en-US" sz="2963" dirty="0">
                <a:solidFill>
                  <a:srgbClr val="FF0000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 , </a:t>
            </a:r>
            <a:r>
              <a:rPr lang="en-US" sz="2963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thanks to our partnership with Synergy Health Partners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8508E8-A2E0-2EB2-9C3A-96C19DC27F33}"/>
              </a:ext>
            </a:extLst>
          </p:cNvPr>
          <p:cNvSpPr txBox="1"/>
          <p:nvPr/>
        </p:nvSpPr>
        <p:spPr>
          <a:xfrm>
            <a:off x="709741" y="10951073"/>
            <a:ext cx="9943206" cy="180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5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New faces. </a:t>
            </a:r>
            <a:br>
              <a:rPr lang="en-US" sz="555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555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Same </a:t>
            </a:r>
            <a:r>
              <a:rPr lang="en-US" sz="5000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commitment</a:t>
            </a:r>
            <a:r>
              <a:rPr lang="en-US" sz="555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to care.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91DF3F-155E-5C31-93C8-20BCA2C45C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11" t="5812" r="2311" b="2945"/>
          <a:stretch/>
        </p:blipFill>
        <p:spPr>
          <a:xfrm>
            <a:off x="536278" y="2421283"/>
            <a:ext cx="11738204" cy="7853901"/>
          </a:xfrm>
          <a:prstGeom prst="roundRect">
            <a:avLst>
              <a:gd name="adj" fmla="val 4012"/>
            </a:avLst>
          </a:prstGeom>
          <a:ln>
            <a:noFill/>
          </a:ln>
          <a:effectLst>
            <a:outerShdw sx="1000" sy="1000" algn="tl" rotWithShape="0">
              <a:srgbClr val="000000">
                <a:alpha val="0"/>
              </a:srgbClr>
            </a:outerShdw>
          </a:effectLst>
          <a:scene3d>
            <a:camera prst="orthographicFront"/>
            <a:lightRig rig="contrasting" dir="t">
              <a:rot lat="0" lon="0" rev="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79741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F9F9674-B1B9-FD39-9D9B-C74646856B2A}"/>
              </a:ext>
            </a:extLst>
          </p:cNvPr>
          <p:cNvSpPr/>
          <p:nvPr/>
        </p:nvSpPr>
        <p:spPr>
          <a:xfrm rot="16200000">
            <a:off x="4479660" y="7654658"/>
            <a:ext cx="3742270" cy="12701590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13D8771-CA74-0FFE-A2E6-F1682D6A7FD7}"/>
              </a:ext>
            </a:extLst>
          </p:cNvPr>
          <p:cNvSpPr/>
          <p:nvPr/>
        </p:nvSpPr>
        <p:spPr>
          <a:xfrm rot="16200000">
            <a:off x="1595841" y="-1606344"/>
            <a:ext cx="9509899" cy="12701581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grpSp>
        <p:nvGrpSpPr>
          <p:cNvPr id="6" name="Google Shape;40;p39">
            <a:extLst>
              <a:ext uri="{FF2B5EF4-FFF2-40B4-BE49-F238E27FC236}">
                <a16:creationId xmlns:a16="http://schemas.microsoft.com/office/drawing/2014/main" id="{4F63ACD7-87E6-02B3-655E-AB09CE976AC2}"/>
              </a:ext>
            </a:extLst>
          </p:cNvPr>
          <p:cNvGrpSpPr/>
          <p:nvPr/>
        </p:nvGrpSpPr>
        <p:grpSpPr>
          <a:xfrm>
            <a:off x="9435519" y="8990511"/>
            <a:ext cx="2326676" cy="3673236"/>
            <a:chOff x="-92075" y="-454025"/>
            <a:chExt cx="1673225" cy="2641601"/>
          </a:xfrm>
          <a:solidFill>
            <a:schemeClr val="bg1">
              <a:alpha val="12000"/>
            </a:schemeClr>
          </a:solidFill>
        </p:grpSpPr>
        <p:sp>
          <p:nvSpPr>
            <p:cNvPr id="7" name="Google Shape;41;p39">
              <a:extLst>
                <a:ext uri="{FF2B5EF4-FFF2-40B4-BE49-F238E27FC236}">
                  <a16:creationId xmlns:a16="http://schemas.microsoft.com/office/drawing/2014/main" id="{14BCCEF7-7295-C6F5-CD40-9C9239E4CF54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42;p39">
              <a:extLst>
                <a:ext uri="{FF2B5EF4-FFF2-40B4-BE49-F238E27FC236}">
                  <a16:creationId xmlns:a16="http://schemas.microsoft.com/office/drawing/2014/main" id="{CA0DAE67-EB41-88F2-3526-2FE3BAA1A7EA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3;p39">
              <a:extLst>
                <a:ext uri="{FF2B5EF4-FFF2-40B4-BE49-F238E27FC236}">
                  <a16:creationId xmlns:a16="http://schemas.microsoft.com/office/drawing/2014/main" id="{A8165CAD-20AB-272C-4260-467494828687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44;p39">
              <a:extLst>
                <a:ext uri="{FF2B5EF4-FFF2-40B4-BE49-F238E27FC236}">
                  <a16:creationId xmlns:a16="http://schemas.microsoft.com/office/drawing/2014/main" id="{6CA7F411-2731-F12F-6F59-C2A9255A3A24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E88EE01-6294-8520-B9BE-40F1BA4F805D}"/>
              </a:ext>
            </a:extLst>
          </p:cNvPr>
          <p:cNvCxnSpPr>
            <a:cxnSpLocks/>
          </p:cNvCxnSpPr>
          <p:nvPr/>
        </p:nvCxnSpPr>
        <p:spPr>
          <a:xfrm>
            <a:off x="6350794" y="1273695"/>
            <a:ext cx="0" cy="11803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07D6ED3-E5A5-6D8D-A2F4-74793F7944CC}"/>
              </a:ext>
            </a:extLst>
          </p:cNvPr>
          <p:cNvGrpSpPr/>
          <p:nvPr/>
        </p:nvGrpSpPr>
        <p:grpSpPr>
          <a:xfrm>
            <a:off x="1092725" y="1273695"/>
            <a:ext cx="10516138" cy="1180355"/>
            <a:chOff x="1179993" y="741426"/>
            <a:chExt cx="11356010" cy="127462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9BF6168-1A33-9A72-6FB5-941B8924362B}"/>
                </a:ext>
              </a:extLst>
            </p:cNvPr>
            <p:cNvSpPr/>
            <p:nvPr/>
          </p:nvSpPr>
          <p:spPr>
            <a:xfrm>
              <a:off x="1179993" y="741426"/>
              <a:ext cx="4210528" cy="1274624"/>
            </a:xfrm>
            <a:prstGeom prst="rect">
              <a:avLst/>
            </a:prstGeom>
            <a:solidFill>
              <a:srgbClr val="B3B9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LOGO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114EDD8-5193-3FC5-69FF-99F0BFE23321}"/>
                </a:ext>
              </a:extLst>
            </p:cNvPr>
            <p:cNvCxnSpPr>
              <a:cxnSpLocks/>
            </p:cNvCxnSpPr>
            <p:nvPr/>
          </p:nvCxnSpPr>
          <p:spPr>
            <a:xfrm>
              <a:off x="6821813" y="741426"/>
              <a:ext cx="0" cy="1274624"/>
            </a:xfrm>
            <a:prstGeom prst="line">
              <a:avLst/>
            </a:prstGeom>
            <a:ln>
              <a:solidFill>
                <a:srgbClr val="CDD3FB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2FD5F0E-EC0C-002B-82D2-E746938BA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5216" y="791066"/>
              <a:ext cx="4370787" cy="1186043"/>
            </a:xfrm>
            <a:prstGeom prst="rect">
              <a:avLst/>
            </a:prstGeom>
          </p:spPr>
        </p:pic>
      </p:grpSp>
      <p:grpSp>
        <p:nvGrpSpPr>
          <p:cNvPr id="15" name="Google Shape;40;p39">
            <a:extLst>
              <a:ext uri="{FF2B5EF4-FFF2-40B4-BE49-F238E27FC236}">
                <a16:creationId xmlns:a16="http://schemas.microsoft.com/office/drawing/2014/main" id="{B79D113C-BCD5-DA45-865A-FDEF3EF343E4}"/>
              </a:ext>
            </a:extLst>
          </p:cNvPr>
          <p:cNvGrpSpPr/>
          <p:nvPr/>
        </p:nvGrpSpPr>
        <p:grpSpPr>
          <a:xfrm>
            <a:off x="9674178" y="-51368"/>
            <a:ext cx="2906471" cy="4588586"/>
            <a:chOff x="-92075" y="-454025"/>
            <a:chExt cx="1673225" cy="2641601"/>
          </a:xfrm>
          <a:solidFill>
            <a:schemeClr val="bg1">
              <a:alpha val="12000"/>
            </a:schemeClr>
          </a:solidFill>
        </p:grpSpPr>
        <p:sp>
          <p:nvSpPr>
            <p:cNvPr id="16" name="Google Shape;41;p39">
              <a:extLst>
                <a:ext uri="{FF2B5EF4-FFF2-40B4-BE49-F238E27FC236}">
                  <a16:creationId xmlns:a16="http://schemas.microsoft.com/office/drawing/2014/main" id="{B5ABEE97-839F-6BB5-70F0-F995D7F5BA56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42;p39">
              <a:extLst>
                <a:ext uri="{FF2B5EF4-FFF2-40B4-BE49-F238E27FC236}">
                  <a16:creationId xmlns:a16="http://schemas.microsoft.com/office/drawing/2014/main" id="{0D16B629-5E33-C695-D2E9-4F8A8117E459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43;p39">
              <a:extLst>
                <a:ext uri="{FF2B5EF4-FFF2-40B4-BE49-F238E27FC236}">
                  <a16:creationId xmlns:a16="http://schemas.microsoft.com/office/drawing/2014/main" id="{509D35D3-5D21-36A0-FBE7-C8CCC174DBE3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44;p39">
              <a:extLst>
                <a:ext uri="{FF2B5EF4-FFF2-40B4-BE49-F238E27FC236}">
                  <a16:creationId xmlns:a16="http://schemas.microsoft.com/office/drawing/2014/main" id="{203AB4B4-4510-2315-31BB-5DB24C0CF27C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168E01D-D868-F79F-7778-98120A8F05E9}"/>
              </a:ext>
            </a:extLst>
          </p:cNvPr>
          <p:cNvSpPr txBox="1"/>
          <p:nvPr/>
        </p:nvSpPr>
        <p:spPr>
          <a:xfrm>
            <a:off x="808964" y="5248421"/>
            <a:ext cx="10464735" cy="14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63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Our new partnership means you can stay in town for advanced surgical services—Because care should always feel close to home.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096942-735E-128A-2605-6A195B250264}"/>
              </a:ext>
            </a:extLst>
          </p:cNvPr>
          <p:cNvSpPr txBox="1"/>
          <p:nvPr/>
        </p:nvSpPr>
        <p:spPr>
          <a:xfrm>
            <a:off x="808964" y="3252471"/>
            <a:ext cx="687867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000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 Travel. No Wait. </a:t>
            </a:r>
            <a:br>
              <a:rPr lang="en-US" sz="5000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Just Expert Care.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A3FC0BE-64A8-D8C7-1531-2D44D3EAAC3C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7" t="2179" r="4113" b="2910"/>
          <a:stretch/>
        </p:blipFill>
        <p:spPr>
          <a:xfrm>
            <a:off x="492098" y="7499321"/>
            <a:ext cx="11717392" cy="7501292"/>
          </a:xfrm>
          <a:prstGeom prst="roundRect">
            <a:avLst>
              <a:gd name="adj" fmla="val 3434"/>
            </a:avLst>
          </a:prstGeom>
          <a:ln>
            <a:noFill/>
          </a:ln>
          <a:effectLst>
            <a:outerShdw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55546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40;p39">
            <a:extLst>
              <a:ext uri="{FF2B5EF4-FFF2-40B4-BE49-F238E27FC236}">
                <a16:creationId xmlns:a16="http://schemas.microsoft.com/office/drawing/2014/main" id="{63E10D2E-A7D0-94B0-2D59-F85107EF430A}"/>
              </a:ext>
            </a:extLst>
          </p:cNvPr>
          <p:cNvGrpSpPr/>
          <p:nvPr/>
        </p:nvGrpSpPr>
        <p:grpSpPr>
          <a:xfrm>
            <a:off x="10388520" y="587104"/>
            <a:ext cx="2313069" cy="3651754"/>
            <a:chOff x="-92075" y="-454025"/>
            <a:chExt cx="1673225" cy="2641601"/>
          </a:xfrm>
        </p:grpSpPr>
        <p:sp>
          <p:nvSpPr>
            <p:cNvPr id="5" name="Google Shape;41;p39">
              <a:extLst>
                <a:ext uri="{FF2B5EF4-FFF2-40B4-BE49-F238E27FC236}">
                  <a16:creationId xmlns:a16="http://schemas.microsoft.com/office/drawing/2014/main" id="{26A7EA4A-A82D-CBED-CA4E-3273BBD5D653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>
                <a:alpha val="4000"/>
              </a:srgbClr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42;p39">
              <a:extLst>
                <a:ext uri="{FF2B5EF4-FFF2-40B4-BE49-F238E27FC236}">
                  <a16:creationId xmlns:a16="http://schemas.microsoft.com/office/drawing/2014/main" id="{AE2B8571-9A8A-38FE-D6D3-E5A780D028B0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>
                <a:alpha val="4000"/>
              </a:srgbClr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43;p39">
              <a:extLst>
                <a:ext uri="{FF2B5EF4-FFF2-40B4-BE49-F238E27FC236}">
                  <a16:creationId xmlns:a16="http://schemas.microsoft.com/office/drawing/2014/main" id="{A973AEDC-18D3-F5C3-8541-EA2BB790B856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>
                <a:alpha val="4000"/>
              </a:srgbClr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44;p39">
              <a:extLst>
                <a:ext uri="{FF2B5EF4-FFF2-40B4-BE49-F238E27FC236}">
                  <a16:creationId xmlns:a16="http://schemas.microsoft.com/office/drawing/2014/main" id="{DEA4A113-2A9F-81DB-51E1-2F4AF0CED784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>
                <a:alpha val="11000"/>
              </a:srgbClr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122F47F0-C3D6-4239-7D45-80382E8BF274}"/>
              </a:ext>
            </a:extLst>
          </p:cNvPr>
          <p:cNvSpPr/>
          <p:nvPr/>
        </p:nvSpPr>
        <p:spPr>
          <a:xfrm rot="16200000">
            <a:off x="931330" y="1518430"/>
            <a:ext cx="10838927" cy="12701587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pic>
        <p:nvPicPr>
          <p:cNvPr id="10" name="Picture 9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2E9060A6-1C31-B480-8CF7-AE46101DB0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357" t="-69" r="5201" b="1212"/>
          <a:stretch/>
        </p:blipFill>
        <p:spPr>
          <a:xfrm>
            <a:off x="1" y="-46024"/>
            <a:ext cx="12701588" cy="10900293"/>
          </a:xfrm>
          <a:prstGeom prst="roundRect">
            <a:avLst>
              <a:gd name="adj" fmla="val 0"/>
            </a:avLst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1CB82E7-1F6C-D2D5-EA50-704ABC66C91D}"/>
              </a:ext>
            </a:extLst>
          </p:cNvPr>
          <p:cNvSpPr/>
          <p:nvPr/>
        </p:nvSpPr>
        <p:spPr>
          <a:xfrm rot="16200000">
            <a:off x="531929" y="3706926"/>
            <a:ext cx="11637733" cy="12701589"/>
          </a:xfrm>
          <a:prstGeom prst="rect">
            <a:avLst/>
          </a:prstGeom>
          <a:gradFill flip="none" rotWithShape="1">
            <a:gsLst>
              <a:gs pos="45000">
                <a:srgbClr val="0F225E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grpSp>
        <p:nvGrpSpPr>
          <p:cNvPr id="12" name="Google Shape;40;p39">
            <a:extLst>
              <a:ext uri="{FF2B5EF4-FFF2-40B4-BE49-F238E27FC236}">
                <a16:creationId xmlns:a16="http://schemas.microsoft.com/office/drawing/2014/main" id="{5CCE0210-0192-60A5-9623-981788EDEBA2}"/>
              </a:ext>
            </a:extLst>
          </p:cNvPr>
          <p:cNvGrpSpPr/>
          <p:nvPr/>
        </p:nvGrpSpPr>
        <p:grpSpPr>
          <a:xfrm>
            <a:off x="9680671" y="10931429"/>
            <a:ext cx="3081205" cy="4864448"/>
            <a:chOff x="-92075" y="-454025"/>
            <a:chExt cx="1673225" cy="2641601"/>
          </a:xfrm>
          <a:solidFill>
            <a:schemeClr val="bg1">
              <a:alpha val="12000"/>
            </a:schemeClr>
          </a:solidFill>
        </p:grpSpPr>
        <p:sp>
          <p:nvSpPr>
            <p:cNvPr id="13" name="Google Shape;41;p39">
              <a:extLst>
                <a:ext uri="{FF2B5EF4-FFF2-40B4-BE49-F238E27FC236}">
                  <a16:creationId xmlns:a16="http://schemas.microsoft.com/office/drawing/2014/main" id="{C5A9512C-DEAF-4D3C-6F11-6FC5CDA07EAC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42;p39">
              <a:extLst>
                <a:ext uri="{FF2B5EF4-FFF2-40B4-BE49-F238E27FC236}">
                  <a16:creationId xmlns:a16="http://schemas.microsoft.com/office/drawing/2014/main" id="{7F01D6BB-38FA-C66D-FE35-B18A4B3BA83C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43;p39">
              <a:extLst>
                <a:ext uri="{FF2B5EF4-FFF2-40B4-BE49-F238E27FC236}">
                  <a16:creationId xmlns:a16="http://schemas.microsoft.com/office/drawing/2014/main" id="{1BA26197-2949-0720-BB71-573E6F259053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44;p39">
              <a:extLst>
                <a:ext uri="{FF2B5EF4-FFF2-40B4-BE49-F238E27FC236}">
                  <a16:creationId xmlns:a16="http://schemas.microsoft.com/office/drawing/2014/main" id="{0F0653EC-9565-9708-F9DC-3E037E6FDB59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8E27F7C-A986-AA20-7097-5346E0885621}"/>
              </a:ext>
            </a:extLst>
          </p:cNvPr>
          <p:cNvSpPr txBox="1"/>
          <p:nvPr/>
        </p:nvSpPr>
        <p:spPr>
          <a:xfrm>
            <a:off x="808963" y="13007448"/>
            <a:ext cx="9725460" cy="14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63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The Synergy partnership lightens the load for our hospital staff while ensuring uninterrupted surgical care for our patients.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7641C0-A6F3-69B7-D12A-91FBC4FD5C12}"/>
              </a:ext>
            </a:extLst>
          </p:cNvPr>
          <p:cNvSpPr txBox="1"/>
          <p:nvPr/>
        </p:nvSpPr>
        <p:spPr>
          <a:xfrm>
            <a:off x="808963" y="10920044"/>
            <a:ext cx="11282110" cy="180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56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Empowering Our Providers, Enhancing Your Care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A4DA470-8EF5-85B2-7484-BD5A4590720E}"/>
              </a:ext>
            </a:extLst>
          </p:cNvPr>
          <p:cNvGrpSpPr/>
          <p:nvPr/>
        </p:nvGrpSpPr>
        <p:grpSpPr>
          <a:xfrm>
            <a:off x="1092725" y="8822490"/>
            <a:ext cx="10516138" cy="1180355"/>
            <a:chOff x="1179993" y="7349860"/>
            <a:chExt cx="11356010" cy="127462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DC716F0-DDC4-8468-386C-B53FDA99B58A}"/>
                </a:ext>
              </a:extLst>
            </p:cNvPr>
            <p:cNvSpPr/>
            <p:nvPr/>
          </p:nvSpPr>
          <p:spPr>
            <a:xfrm>
              <a:off x="1179993" y="7349860"/>
              <a:ext cx="4210528" cy="1274624"/>
            </a:xfrm>
            <a:prstGeom prst="rect">
              <a:avLst/>
            </a:prstGeom>
            <a:solidFill>
              <a:srgbClr val="B3B9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LOGO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C2124F4-379A-EF7E-9823-0DC34A67A860}"/>
                </a:ext>
              </a:extLst>
            </p:cNvPr>
            <p:cNvCxnSpPr>
              <a:cxnSpLocks/>
            </p:cNvCxnSpPr>
            <p:nvPr/>
          </p:nvCxnSpPr>
          <p:spPr>
            <a:xfrm>
              <a:off x="6821813" y="7349860"/>
              <a:ext cx="0" cy="1274624"/>
            </a:xfrm>
            <a:prstGeom prst="line">
              <a:avLst/>
            </a:prstGeom>
            <a:ln>
              <a:solidFill>
                <a:srgbClr val="CDD3FB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A642C4F-FA9E-C88A-E6B5-30CCE066B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5216" y="7399502"/>
              <a:ext cx="4370787" cy="11860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3613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89316A-06BA-A1A7-47BE-7F40CA9CDC2B}"/>
              </a:ext>
            </a:extLst>
          </p:cNvPr>
          <p:cNvSpPr/>
          <p:nvPr/>
        </p:nvSpPr>
        <p:spPr>
          <a:xfrm rot="16200000">
            <a:off x="4166102" y="177557"/>
            <a:ext cx="4396703" cy="12728907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B71906-2794-9FD9-C9FF-BE0E04ECBBF2}"/>
              </a:ext>
            </a:extLst>
          </p:cNvPr>
          <p:cNvSpPr/>
          <p:nvPr/>
        </p:nvSpPr>
        <p:spPr>
          <a:xfrm>
            <a:off x="1092723" y="629541"/>
            <a:ext cx="3899124" cy="1180355"/>
          </a:xfrm>
          <a:prstGeom prst="rect">
            <a:avLst/>
          </a:prstGeom>
          <a:solidFill>
            <a:srgbClr val="B3B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LOGO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5E90D10-BA3E-CA85-665E-7D1DDB0F2990}"/>
              </a:ext>
            </a:extLst>
          </p:cNvPr>
          <p:cNvCxnSpPr>
            <a:cxnSpLocks/>
          </p:cNvCxnSpPr>
          <p:nvPr/>
        </p:nvCxnSpPr>
        <p:spPr>
          <a:xfrm>
            <a:off x="6350794" y="629541"/>
            <a:ext cx="0" cy="11803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9D891966-A05A-7D91-3A37-36153819B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337" y="670556"/>
            <a:ext cx="4047531" cy="10983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01AF89-F703-67DE-1966-157EAF313611}"/>
              </a:ext>
            </a:extLst>
          </p:cNvPr>
          <p:cNvSpPr txBox="1"/>
          <p:nvPr/>
        </p:nvSpPr>
        <p:spPr>
          <a:xfrm>
            <a:off x="709738" y="13198521"/>
            <a:ext cx="9269888" cy="14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63" dirty="0">
                <a:solidFill>
                  <a:srgbClr val="0F225E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Thanks to the warm welcome from staff and patients, our new Synergy surgical team is already helping us raise the standard of care.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5DDC1C-7BA1-B1FD-30E9-335A0AD21FEE}"/>
              </a:ext>
            </a:extLst>
          </p:cNvPr>
          <p:cNvSpPr txBox="1"/>
          <p:nvPr/>
        </p:nvSpPr>
        <p:spPr>
          <a:xfrm>
            <a:off x="709739" y="11274130"/>
            <a:ext cx="1034272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000" b="1" dirty="0">
                <a:solidFill>
                  <a:srgbClr val="0F225E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One Week In And </a:t>
            </a:r>
            <a:br>
              <a:rPr lang="en-US" sz="5000" b="1" dirty="0">
                <a:solidFill>
                  <a:srgbClr val="0F225E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rgbClr val="0F225E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Making a Difference</a:t>
            </a:r>
          </a:p>
        </p:txBody>
      </p:sp>
      <p:pic>
        <p:nvPicPr>
          <p:cNvPr id="10" name="Picture 9" descr="A group of surgeons in a room&#10;&#10;Description automatically generated">
            <a:extLst>
              <a:ext uri="{FF2B5EF4-FFF2-40B4-BE49-F238E27FC236}">
                <a16:creationId xmlns:a16="http://schemas.microsoft.com/office/drawing/2014/main" id="{8F3C4BA4-8403-2E67-7633-741459D31C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382" t="14595" r="4788" b="1231"/>
          <a:stretch/>
        </p:blipFill>
        <p:spPr>
          <a:xfrm>
            <a:off x="426133" y="2530958"/>
            <a:ext cx="11849320" cy="8022110"/>
          </a:xfrm>
          <a:prstGeom prst="roundRect">
            <a:avLst>
              <a:gd name="adj" fmla="val 5548"/>
            </a:avLst>
          </a:prstGeom>
          <a:ln>
            <a:noFill/>
          </a:ln>
          <a:effectLst>
            <a:outerShdw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  <p:grpSp>
        <p:nvGrpSpPr>
          <p:cNvPr id="11" name="Google Shape;40;p39">
            <a:extLst>
              <a:ext uri="{FF2B5EF4-FFF2-40B4-BE49-F238E27FC236}">
                <a16:creationId xmlns:a16="http://schemas.microsoft.com/office/drawing/2014/main" id="{D60E643E-0938-79EF-B3DD-4996A1B50306}"/>
              </a:ext>
            </a:extLst>
          </p:cNvPr>
          <p:cNvGrpSpPr/>
          <p:nvPr/>
        </p:nvGrpSpPr>
        <p:grpSpPr>
          <a:xfrm>
            <a:off x="9979627" y="11545066"/>
            <a:ext cx="2749278" cy="4340418"/>
            <a:chOff x="-92075" y="-454025"/>
            <a:chExt cx="1673225" cy="2641601"/>
          </a:xfrm>
        </p:grpSpPr>
        <p:sp>
          <p:nvSpPr>
            <p:cNvPr id="12" name="Google Shape;41;p39">
              <a:extLst>
                <a:ext uri="{FF2B5EF4-FFF2-40B4-BE49-F238E27FC236}">
                  <a16:creationId xmlns:a16="http://schemas.microsoft.com/office/drawing/2014/main" id="{12AF3536-3BE8-72F6-1163-42E5F8798CA0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42;p39">
              <a:extLst>
                <a:ext uri="{FF2B5EF4-FFF2-40B4-BE49-F238E27FC236}">
                  <a16:creationId xmlns:a16="http://schemas.microsoft.com/office/drawing/2014/main" id="{AD9091CB-640B-A466-AA8B-ACD27A433503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43;p39">
              <a:extLst>
                <a:ext uri="{FF2B5EF4-FFF2-40B4-BE49-F238E27FC236}">
                  <a16:creationId xmlns:a16="http://schemas.microsoft.com/office/drawing/2014/main" id="{62F3169E-BF71-2078-07B9-46E00E5B8FC6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44;p39">
              <a:extLst>
                <a:ext uri="{FF2B5EF4-FFF2-40B4-BE49-F238E27FC236}">
                  <a16:creationId xmlns:a16="http://schemas.microsoft.com/office/drawing/2014/main" id="{8ADFA82D-16DF-DD01-C59C-87C8A0EE33E9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84663" tIns="42320" rIns="84663" bIns="42320" anchor="t" anchorCtr="0">
              <a:noAutofit/>
            </a:bodyPr>
            <a:lstStyle/>
            <a:p>
              <a:endParaRPr sz="16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3233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Props1.xml><?xml version="1.0" encoding="utf-8"?>
<ds:datastoreItem xmlns:ds="http://schemas.openxmlformats.org/officeDocument/2006/customXml" ds:itemID="{44FE6D95-F0E1-4058-A47C-E370FDC5EBC4}"/>
</file>

<file path=customXml/itemProps2.xml><?xml version="1.0" encoding="utf-8"?>
<ds:datastoreItem xmlns:ds="http://schemas.openxmlformats.org/officeDocument/2006/customXml" ds:itemID="{7546B2FD-F3E4-4AC3-A3E5-B324AB07EF4B}"/>
</file>

<file path=customXml/itemProps3.xml><?xml version="1.0" encoding="utf-8"?>
<ds:datastoreItem xmlns:ds="http://schemas.openxmlformats.org/officeDocument/2006/customXml" ds:itemID="{3322AA04-15F1-4268-838E-434DDD16CF7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217</TotalTime>
  <Words>158</Words>
  <Application>Microsoft Macintosh PowerPoint</Application>
  <PresentationFormat>Custom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Jay Suthar</dc:creator>
  <cp:lastModifiedBy>Brandy Riley</cp:lastModifiedBy>
  <cp:revision>7</cp:revision>
  <dcterms:created xsi:type="dcterms:W3CDTF">2025-05-23T13:29:42Z</dcterms:created>
  <dcterms:modified xsi:type="dcterms:W3CDTF">2025-05-26T12:06:49Z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</Properties>
</file>