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68" r:id="rId5"/>
    <p:sldId id="281" r:id="rId6"/>
    <p:sldId id="275" r:id="rId7"/>
    <p:sldId id="273" r:id="rId8"/>
    <p:sldId id="271" r:id="rId9"/>
    <p:sldId id="276" r:id="rId10"/>
    <p:sldId id="277" r:id="rId11"/>
    <p:sldId id="280" r:id="rId12"/>
    <p:sldId id="274" r:id="rId13"/>
    <p:sldId id="279" r:id="rId14"/>
    <p:sldId id="269" r:id="rId15"/>
    <p:sldId id="270" r:id="rId16"/>
    <p:sldId id="267" r:id="rId17"/>
    <p:sldId id="278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874"/>
    <a:srgbClr val="1437A5"/>
    <a:srgbClr val="1905F7"/>
    <a:srgbClr val="DAE7F0"/>
    <a:srgbClr val="C0D8E2"/>
    <a:srgbClr val="28AC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2D0E9C-4D04-194C-8151-E7DC0A5AF45B}" v="158" dt="2025-05-28T13:26:56.237"/>
    <p1510:client id="{CE55253D-3BFD-8B41-9CAC-B10784CC26C5}" v="88" dt="2025-05-28T13:58:44.9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26"/>
    <p:restoredTop sz="94690"/>
  </p:normalViewPr>
  <p:slideViewPr>
    <p:cSldViewPr snapToGrid="0">
      <p:cViewPr>
        <p:scale>
          <a:sx n="182" d="100"/>
          <a:sy n="182" d="100"/>
        </p:scale>
        <p:origin x="3424" y="15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DBEF-31C6-584A-B8CF-58F040E74102}" type="datetimeFigureOut">
              <a:rPr lang="en-US" smtClean="0"/>
              <a:t>5/28/25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277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DBEF-31C6-584A-B8CF-58F040E74102}" type="datetimeFigureOut">
              <a:rPr lang="en-US" smtClean="0"/>
              <a:t>5/28/25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513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DBEF-31C6-584A-B8CF-58F040E74102}" type="datetimeFigureOut">
              <a:rPr lang="en-US" smtClean="0"/>
              <a:t>5/28/25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985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DBEF-31C6-584A-B8CF-58F040E74102}" type="datetimeFigureOut">
              <a:rPr lang="en-US" smtClean="0"/>
              <a:t>5/28/25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908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DBEF-31C6-584A-B8CF-58F040E74102}" type="datetimeFigureOut">
              <a:rPr lang="en-US" smtClean="0"/>
              <a:t>5/28/25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683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DBEF-31C6-584A-B8CF-58F040E74102}" type="datetimeFigureOut">
              <a:rPr lang="en-US" smtClean="0"/>
              <a:t>5/28/25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183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DBEF-31C6-584A-B8CF-58F040E74102}" type="datetimeFigureOut">
              <a:rPr lang="en-US" smtClean="0"/>
              <a:t>5/28/25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560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DBEF-31C6-584A-B8CF-58F040E74102}" type="datetimeFigureOut">
              <a:rPr lang="en-US" smtClean="0"/>
              <a:t>5/28/25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181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DBEF-31C6-584A-B8CF-58F040E74102}" type="datetimeFigureOut">
              <a:rPr lang="en-US" smtClean="0"/>
              <a:t>5/28/25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487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DBEF-31C6-584A-B8CF-58F040E74102}" type="datetimeFigureOut">
              <a:rPr lang="en-US" smtClean="0"/>
              <a:t>5/28/25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427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DBEF-31C6-584A-B8CF-58F040E74102}" type="datetimeFigureOut">
              <a:rPr lang="en-US" smtClean="0"/>
              <a:t>5/28/25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79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92DBEF-31C6-584A-B8CF-58F040E74102}" type="datetimeFigureOut">
              <a:rPr lang="en-US" smtClean="0"/>
              <a:t>5/28/25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C7C331-D7C7-4146-AA0E-3FF5D5B701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514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jpe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jpeg"/><Relationship Id="rId4" Type="http://schemas.openxmlformats.org/officeDocument/2006/relationships/image" Target="../media/image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5.emf"/><Relationship Id="rId4" Type="http://schemas.openxmlformats.org/officeDocument/2006/relationships/image" Target="../media/image3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3DF611-85B4-80C1-6F50-0F72742119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D4309DD3-3C4F-B69C-431E-A4E18C82E022}"/>
              </a:ext>
            </a:extLst>
          </p:cNvPr>
          <p:cNvSpPr/>
          <p:nvPr/>
        </p:nvSpPr>
        <p:spPr>
          <a:xfrm>
            <a:off x="0" y="-1"/>
            <a:ext cx="9144000" cy="3012141"/>
          </a:xfrm>
          <a:prstGeom prst="rect">
            <a:avLst/>
          </a:prstGeom>
          <a:gradFill flip="none" rotWithShape="1">
            <a:gsLst>
              <a:gs pos="100000">
                <a:srgbClr val="173280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pic>
        <p:nvPicPr>
          <p:cNvPr id="3" name="Picture 2" descr="A group of surgeons in scrubs and surgical caps&#10;&#10;Description automatically generated">
            <a:extLst>
              <a:ext uri="{FF2B5EF4-FFF2-40B4-BE49-F238E27FC236}">
                <a16:creationId xmlns:a16="http://schemas.microsoft.com/office/drawing/2014/main" id="{EF8FF2E0-D0D1-D2D2-EEAF-AEC656608A3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rcRect l="753" t="4267" r="676" b="12532"/>
          <a:stretch>
            <a:fillRect/>
          </a:stretch>
        </p:blipFill>
        <p:spPr>
          <a:xfrm>
            <a:off x="-1" y="1"/>
            <a:ext cx="9144000" cy="5143499"/>
          </a:xfrm>
          <a:prstGeom prst="roundRect">
            <a:avLst>
              <a:gd name="adj" fmla="val 0"/>
            </a:avLst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853E3F-65B7-0934-90DC-2A757C58ABFA}"/>
              </a:ext>
            </a:extLst>
          </p:cNvPr>
          <p:cNvSpPr/>
          <p:nvPr/>
        </p:nvSpPr>
        <p:spPr>
          <a:xfrm flipH="1">
            <a:off x="-2" y="3012140"/>
            <a:ext cx="9144001" cy="2131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1EFC41-089F-8425-0FD7-69490C1AC3F4}"/>
              </a:ext>
            </a:extLst>
          </p:cNvPr>
          <p:cNvSpPr txBox="1"/>
          <p:nvPr/>
        </p:nvSpPr>
        <p:spPr>
          <a:xfrm>
            <a:off x="331805" y="4065250"/>
            <a:ext cx="4355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rgbClr val="1905F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</a:t>
            </a:r>
            <a:br>
              <a:rPr lang="en-US" sz="120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Now delivering 24/7 surgical coverage close to home.</a:t>
            </a:r>
            <a:br>
              <a:rPr lang="en-US" sz="135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i="1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Because when care stays local, communities thrive.</a:t>
            </a:r>
            <a:endParaRPr lang="en-US" sz="1350" i="1" dirty="0">
              <a:solidFill>
                <a:srgbClr val="0B28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96500ACD-36CF-D247-01FB-27269D44DD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14713" y="3397614"/>
            <a:ext cx="1920878" cy="484623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5210B1A3-5A82-753A-2A78-8367BD82CB76}"/>
              </a:ext>
            </a:extLst>
          </p:cNvPr>
          <p:cNvSpPr/>
          <p:nvPr/>
        </p:nvSpPr>
        <p:spPr>
          <a:xfrm flipV="1">
            <a:off x="6029660" y="3393963"/>
            <a:ext cx="3114339" cy="1362817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1437A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CB58C9B-7008-80E5-90A1-7CF6D2DBE624}"/>
              </a:ext>
            </a:extLst>
          </p:cNvPr>
          <p:cNvSpPr/>
          <p:nvPr/>
        </p:nvSpPr>
        <p:spPr>
          <a:xfrm flipH="1">
            <a:off x="6555911" y="3579776"/>
            <a:ext cx="2454306" cy="1018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741B00E-393A-6C61-B452-87DBBD1FBEF8}"/>
              </a:ext>
            </a:extLst>
          </p:cNvPr>
          <p:cNvSpPr txBox="1"/>
          <p:nvPr/>
        </p:nvSpPr>
        <p:spPr>
          <a:xfrm>
            <a:off x="7624985" y="3816210"/>
            <a:ext cx="138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0B2874"/>
                </a:solidFill>
              </a:rPr>
              <a:t>Bob Smith</a:t>
            </a:r>
          </a:p>
          <a:p>
            <a:r>
              <a:rPr lang="en-US" sz="1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Credentials….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A6696776-150F-93D1-13BC-9DC9AEF515DB}"/>
              </a:ext>
            </a:extLst>
          </p:cNvPr>
          <p:cNvSpPr/>
          <p:nvPr/>
        </p:nvSpPr>
        <p:spPr>
          <a:xfrm>
            <a:off x="6673260" y="3684628"/>
            <a:ext cx="786384" cy="786384"/>
          </a:xfrm>
          <a:prstGeom prst="rect">
            <a:avLst/>
          </a:prstGeom>
          <a:blipFill>
            <a:blip r:embed="rId5"/>
            <a:stretch>
              <a:fillRect l="-187849" t="-17274" r="-63678" b="-117101"/>
            </a:stretch>
          </a:blipFill>
          <a:ln w="28575">
            <a:solidFill>
              <a:srgbClr val="1437A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8E0E25-FFF6-81F7-85D5-1219AAC2B4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80749" y="-12160"/>
            <a:ext cx="1463251" cy="188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170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D9F91F-9E12-C426-BB75-49F2A56E6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surgeons in scrubs and surgical caps&#10;&#10;Description automatically generated">
            <a:extLst>
              <a:ext uri="{FF2B5EF4-FFF2-40B4-BE49-F238E27FC236}">
                <a16:creationId xmlns:a16="http://schemas.microsoft.com/office/drawing/2014/main" id="{BCCA9214-C441-23F5-C30D-1D459EBFDA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53" t="1106" r="676" b="15694"/>
          <a:stretch>
            <a:fillRect/>
          </a:stretch>
        </p:blipFill>
        <p:spPr>
          <a:xfrm>
            <a:off x="-1" y="1"/>
            <a:ext cx="9144000" cy="5143499"/>
          </a:xfrm>
          <a:prstGeom prst="roundRect">
            <a:avLst>
              <a:gd name="adj" fmla="val 0"/>
            </a:avLst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2140346-ABCA-7078-21ED-A64DC1D6B9F9}"/>
              </a:ext>
            </a:extLst>
          </p:cNvPr>
          <p:cNvSpPr/>
          <p:nvPr/>
        </p:nvSpPr>
        <p:spPr>
          <a:xfrm>
            <a:off x="-1" y="2701092"/>
            <a:ext cx="9143999" cy="244240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9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750B8FF5-AF70-F539-8748-1B6EC1B375A7}"/>
              </a:ext>
            </a:extLst>
          </p:cNvPr>
          <p:cNvSpPr/>
          <p:nvPr/>
        </p:nvSpPr>
        <p:spPr>
          <a:xfrm>
            <a:off x="5401094" y="2971142"/>
            <a:ext cx="3577389" cy="1985868"/>
          </a:xfrm>
          <a:prstGeom prst="roundRect">
            <a:avLst>
              <a:gd name="adj" fmla="val 92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E09CBE4-1724-6E59-E92F-15590AC1D601}"/>
              </a:ext>
            </a:extLst>
          </p:cNvPr>
          <p:cNvSpPr/>
          <p:nvPr/>
        </p:nvSpPr>
        <p:spPr>
          <a:xfrm>
            <a:off x="204035" y="2974206"/>
            <a:ext cx="5150147" cy="1985868"/>
          </a:xfrm>
          <a:prstGeom prst="roundRect">
            <a:avLst>
              <a:gd name="adj" fmla="val 92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02E636-84B7-F67B-23BB-BDB863577308}"/>
              </a:ext>
            </a:extLst>
          </p:cNvPr>
          <p:cNvSpPr txBox="1"/>
          <p:nvPr/>
        </p:nvSpPr>
        <p:spPr>
          <a:xfrm>
            <a:off x="439868" y="3975636"/>
            <a:ext cx="4355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rgbClr val="1905F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</a:t>
            </a:r>
            <a:br>
              <a:rPr lang="en-US" sz="120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Now delivering 24/7 surgical coverage close to home.</a:t>
            </a:r>
            <a:br>
              <a:rPr lang="en-US" sz="135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i="1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Because when care stays local, communities thrive.</a:t>
            </a:r>
            <a:endParaRPr lang="en-US" sz="1350" i="1" dirty="0">
              <a:solidFill>
                <a:srgbClr val="0B28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8E1A991-E71F-0A97-3010-BD5941BD2C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55816" y="3217548"/>
            <a:ext cx="2438564" cy="615231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EA7723E9-2375-FF16-AC31-B08C2C139FBD}"/>
              </a:ext>
            </a:extLst>
          </p:cNvPr>
          <p:cNvSpPr txBox="1"/>
          <p:nvPr/>
        </p:nvSpPr>
        <p:spPr>
          <a:xfrm>
            <a:off x="7510979" y="3793137"/>
            <a:ext cx="1435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0B2874"/>
                </a:solidFill>
              </a:rPr>
              <a:t>Bob Smith</a:t>
            </a:r>
          </a:p>
          <a:p>
            <a:r>
              <a:rPr lang="en-US" sz="1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Credentials….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id="{64B3BBD6-C176-DF13-49A1-50673AF7BC57}"/>
              </a:ext>
            </a:extLst>
          </p:cNvPr>
          <p:cNvSpPr/>
          <p:nvPr/>
        </p:nvSpPr>
        <p:spPr>
          <a:xfrm>
            <a:off x="5554447" y="3101709"/>
            <a:ext cx="1689980" cy="1683308"/>
          </a:xfrm>
          <a:prstGeom prst="roundRect">
            <a:avLst>
              <a:gd name="adj" fmla="val 5782"/>
            </a:avLst>
          </a:prstGeom>
          <a:blipFill>
            <a:blip r:embed="rId5"/>
            <a:stretch>
              <a:fillRect l="-187849" t="-17274" r="-63678" b="-117101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084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EF3EC7-6D90-53BF-BAA3-D5DBFC3E03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surgeons in scrubs and surgical caps&#10;&#10;Description automatically generated">
            <a:extLst>
              <a:ext uri="{FF2B5EF4-FFF2-40B4-BE49-F238E27FC236}">
                <a16:creationId xmlns:a16="http://schemas.microsoft.com/office/drawing/2014/main" id="{B33C0AF3-1EB7-15A0-0DF8-7F21EC60F67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53" t="1106" r="676" b="15694"/>
          <a:stretch>
            <a:fillRect/>
          </a:stretch>
        </p:blipFill>
        <p:spPr>
          <a:xfrm>
            <a:off x="-1" y="1"/>
            <a:ext cx="9144000" cy="5143499"/>
          </a:xfrm>
          <a:prstGeom prst="roundRect">
            <a:avLst>
              <a:gd name="adj" fmla="val 0"/>
            </a:avLst>
          </a:prstGeom>
        </p:spPr>
      </p:pic>
      <p:sp>
        <p:nvSpPr>
          <p:cNvPr id="291" name="Rounded Rectangle 290">
            <a:extLst>
              <a:ext uri="{FF2B5EF4-FFF2-40B4-BE49-F238E27FC236}">
                <a16:creationId xmlns:a16="http://schemas.microsoft.com/office/drawing/2014/main" id="{D387DE6A-994F-0BE1-3CAB-93FC4CE35871}"/>
              </a:ext>
            </a:extLst>
          </p:cNvPr>
          <p:cNvSpPr/>
          <p:nvPr/>
        </p:nvSpPr>
        <p:spPr>
          <a:xfrm>
            <a:off x="5401094" y="2971142"/>
            <a:ext cx="3577389" cy="1985868"/>
          </a:xfrm>
          <a:prstGeom prst="roundRect">
            <a:avLst>
              <a:gd name="adj" fmla="val 92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2" name="Rounded Rectangle 281">
            <a:extLst>
              <a:ext uri="{FF2B5EF4-FFF2-40B4-BE49-F238E27FC236}">
                <a16:creationId xmlns:a16="http://schemas.microsoft.com/office/drawing/2014/main" id="{97E9D9D1-A687-A369-7004-9EC2DE7A796C}"/>
              </a:ext>
            </a:extLst>
          </p:cNvPr>
          <p:cNvSpPr/>
          <p:nvPr/>
        </p:nvSpPr>
        <p:spPr>
          <a:xfrm>
            <a:off x="204035" y="2974206"/>
            <a:ext cx="5150147" cy="1985868"/>
          </a:xfrm>
          <a:prstGeom prst="roundRect">
            <a:avLst>
              <a:gd name="adj" fmla="val 92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3" name="TextBox 282">
            <a:extLst>
              <a:ext uri="{FF2B5EF4-FFF2-40B4-BE49-F238E27FC236}">
                <a16:creationId xmlns:a16="http://schemas.microsoft.com/office/drawing/2014/main" id="{4F1AF3D6-DDBE-6EE0-275C-45E86B8C3F2E}"/>
              </a:ext>
            </a:extLst>
          </p:cNvPr>
          <p:cNvSpPr txBox="1"/>
          <p:nvPr/>
        </p:nvSpPr>
        <p:spPr>
          <a:xfrm>
            <a:off x="439868" y="3975636"/>
            <a:ext cx="4355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rgbClr val="1905F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</a:t>
            </a:r>
            <a:br>
              <a:rPr lang="en-US" sz="120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Now delivering 24/7 surgical coverage close to home.</a:t>
            </a:r>
            <a:br>
              <a:rPr lang="en-US" sz="135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i="1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Because when care stays local, communities thrive.</a:t>
            </a:r>
            <a:endParaRPr lang="en-US" sz="1350" i="1" dirty="0">
              <a:solidFill>
                <a:srgbClr val="0B28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5" name="Graphic 284">
            <a:extLst>
              <a:ext uri="{FF2B5EF4-FFF2-40B4-BE49-F238E27FC236}">
                <a16:creationId xmlns:a16="http://schemas.microsoft.com/office/drawing/2014/main" id="{E42DCB16-AD17-6221-A04C-3C55DE4B4D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50223" y="3234799"/>
            <a:ext cx="2209386" cy="557411"/>
          </a:xfrm>
          <a:prstGeom prst="rect">
            <a:avLst/>
          </a:prstGeom>
        </p:spPr>
      </p:pic>
      <p:sp>
        <p:nvSpPr>
          <p:cNvPr id="292" name="TextBox 291">
            <a:extLst>
              <a:ext uri="{FF2B5EF4-FFF2-40B4-BE49-F238E27FC236}">
                <a16:creationId xmlns:a16="http://schemas.microsoft.com/office/drawing/2014/main" id="{E7DC7B28-40BA-D0C4-11AA-C93FC84CECB9}"/>
              </a:ext>
            </a:extLst>
          </p:cNvPr>
          <p:cNvSpPr txBox="1"/>
          <p:nvPr/>
        </p:nvSpPr>
        <p:spPr>
          <a:xfrm>
            <a:off x="7510979" y="3793137"/>
            <a:ext cx="1435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0B2874"/>
                </a:solidFill>
              </a:rPr>
              <a:t>Bob Smith</a:t>
            </a:r>
          </a:p>
          <a:p>
            <a:r>
              <a:rPr lang="en-US" sz="1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Credentials….</a:t>
            </a:r>
          </a:p>
        </p:txBody>
      </p:sp>
      <p:sp>
        <p:nvSpPr>
          <p:cNvPr id="296" name="Rounded Rectangle 295">
            <a:extLst>
              <a:ext uri="{FF2B5EF4-FFF2-40B4-BE49-F238E27FC236}">
                <a16:creationId xmlns:a16="http://schemas.microsoft.com/office/drawing/2014/main" id="{F69CCB1B-BCD4-F8B3-F221-4FA37C9FCB40}"/>
              </a:ext>
            </a:extLst>
          </p:cNvPr>
          <p:cNvSpPr/>
          <p:nvPr/>
        </p:nvSpPr>
        <p:spPr>
          <a:xfrm>
            <a:off x="5554447" y="3101709"/>
            <a:ext cx="1689980" cy="1683308"/>
          </a:xfrm>
          <a:prstGeom prst="roundRect">
            <a:avLst>
              <a:gd name="adj" fmla="val 5782"/>
            </a:avLst>
          </a:prstGeom>
          <a:blipFill>
            <a:blip r:embed="rId5"/>
            <a:stretch>
              <a:fillRect l="-187849" t="-17274" r="-63678" b="-117101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8538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6774AF-C794-E295-1E01-E8C5AE38A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oup of surgeons in scrubs and surgical caps&#10;&#10;Description automatically generated">
            <a:extLst>
              <a:ext uri="{FF2B5EF4-FFF2-40B4-BE49-F238E27FC236}">
                <a16:creationId xmlns:a16="http://schemas.microsoft.com/office/drawing/2014/main" id="{8BC282E9-5F44-2F3F-4B22-CEE1528A6A1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15" t="3477" r="715" b="49172"/>
          <a:stretch>
            <a:fillRect/>
          </a:stretch>
        </p:blipFill>
        <p:spPr>
          <a:xfrm>
            <a:off x="-1" y="2"/>
            <a:ext cx="9144000" cy="2927274"/>
          </a:xfrm>
          <a:prstGeom prst="roundRect">
            <a:avLst>
              <a:gd name="adj" fmla="val 0"/>
            </a:avLst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1CCC402-C344-27FE-81A2-CA05C2B1A627}"/>
              </a:ext>
            </a:extLst>
          </p:cNvPr>
          <p:cNvSpPr/>
          <p:nvPr/>
        </p:nvSpPr>
        <p:spPr>
          <a:xfrm flipH="1">
            <a:off x="9098280" y="3207682"/>
            <a:ext cx="45719" cy="1455757"/>
          </a:xfrm>
          <a:prstGeom prst="rect">
            <a:avLst/>
          </a:prstGeom>
          <a:gradFill flip="none" rotWithShape="1">
            <a:gsLst>
              <a:gs pos="100000">
                <a:srgbClr val="173280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80163E-8526-8D4D-C952-35505D319E49}"/>
              </a:ext>
            </a:extLst>
          </p:cNvPr>
          <p:cNvSpPr txBox="1"/>
          <p:nvPr/>
        </p:nvSpPr>
        <p:spPr>
          <a:xfrm>
            <a:off x="7308052" y="3679421"/>
            <a:ext cx="1677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0B2874"/>
                </a:solidFill>
              </a:rPr>
              <a:t>Bob Smith</a:t>
            </a:r>
          </a:p>
          <a:p>
            <a:r>
              <a:rPr lang="en-US" sz="1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Credentials….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575B84-576C-FF5E-682A-A64BABCBD2B0}"/>
              </a:ext>
            </a:extLst>
          </p:cNvPr>
          <p:cNvSpPr/>
          <p:nvPr/>
        </p:nvSpPr>
        <p:spPr>
          <a:xfrm>
            <a:off x="6238218" y="3492385"/>
            <a:ext cx="952092" cy="952092"/>
          </a:xfrm>
          <a:prstGeom prst="rect">
            <a:avLst/>
          </a:prstGeom>
          <a:blipFill>
            <a:blip r:embed="rId3"/>
            <a:stretch>
              <a:fillRect l="-187849" t="-17274" r="-63678" b="-117101"/>
            </a:stretch>
          </a:blipFill>
          <a:ln w="28575">
            <a:solidFill>
              <a:srgbClr val="1437A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41951E0-5FC7-E63E-587A-EE5ADE65C70A}"/>
              </a:ext>
            </a:extLst>
          </p:cNvPr>
          <p:cNvSpPr txBox="1"/>
          <p:nvPr/>
        </p:nvSpPr>
        <p:spPr>
          <a:xfrm>
            <a:off x="443057" y="3968431"/>
            <a:ext cx="4355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rgbClr val="1905F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</a:t>
            </a:r>
            <a:br>
              <a:rPr lang="en-US" sz="120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Now delivering 24/7 surgical coverage close to home.</a:t>
            </a:r>
            <a:br>
              <a:rPr lang="en-US" sz="135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i="1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Because when care stays local, communities thrive.</a:t>
            </a:r>
            <a:endParaRPr lang="en-US" sz="1350" i="1" dirty="0">
              <a:solidFill>
                <a:srgbClr val="0B28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Graphic 45">
            <a:extLst>
              <a:ext uri="{FF2B5EF4-FFF2-40B4-BE49-F238E27FC236}">
                <a16:creationId xmlns:a16="http://schemas.microsoft.com/office/drawing/2014/main" id="{2B1AAB02-8A1D-04F9-24A4-53D90ADAFB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553286" y="3110287"/>
            <a:ext cx="2675989" cy="675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8144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FC908-5A95-F6D0-30E9-49D17D291F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oup of surgeons in scrubs and surgical caps&#10;&#10;Description automatically generated">
            <a:extLst>
              <a:ext uri="{FF2B5EF4-FFF2-40B4-BE49-F238E27FC236}">
                <a16:creationId xmlns:a16="http://schemas.microsoft.com/office/drawing/2014/main" id="{2791B70D-02D1-26AC-0DCC-6F2632AA81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53" t="1106" r="676" b="15694"/>
          <a:stretch>
            <a:fillRect/>
          </a:stretch>
        </p:blipFill>
        <p:spPr>
          <a:xfrm>
            <a:off x="-1" y="1"/>
            <a:ext cx="9144000" cy="5143499"/>
          </a:xfrm>
          <a:prstGeom prst="roundRect">
            <a:avLst>
              <a:gd name="adj" fmla="val 0"/>
            </a:avLst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519D352-28F0-E97E-BB30-2DEDE4DD0592}"/>
              </a:ext>
            </a:extLst>
          </p:cNvPr>
          <p:cNvSpPr/>
          <p:nvPr/>
        </p:nvSpPr>
        <p:spPr>
          <a:xfrm>
            <a:off x="-1" y="0"/>
            <a:ext cx="5212121" cy="5143500"/>
          </a:xfrm>
          <a:prstGeom prst="rect">
            <a:avLst/>
          </a:prstGeom>
          <a:gradFill flip="none" rotWithShape="1">
            <a:gsLst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sp>
        <p:nvSpPr>
          <p:cNvPr id="291" name="Rounded Rectangle 290">
            <a:extLst>
              <a:ext uri="{FF2B5EF4-FFF2-40B4-BE49-F238E27FC236}">
                <a16:creationId xmlns:a16="http://schemas.microsoft.com/office/drawing/2014/main" id="{94B2C98E-201B-9EE8-AC2D-2396CF60A871}"/>
              </a:ext>
            </a:extLst>
          </p:cNvPr>
          <p:cNvSpPr/>
          <p:nvPr/>
        </p:nvSpPr>
        <p:spPr>
          <a:xfrm>
            <a:off x="5401094" y="2971142"/>
            <a:ext cx="3577389" cy="1985868"/>
          </a:xfrm>
          <a:prstGeom prst="roundRect">
            <a:avLst>
              <a:gd name="adj" fmla="val 92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2" name="Rounded Rectangle 281">
            <a:extLst>
              <a:ext uri="{FF2B5EF4-FFF2-40B4-BE49-F238E27FC236}">
                <a16:creationId xmlns:a16="http://schemas.microsoft.com/office/drawing/2014/main" id="{F0872765-085D-1D06-F4C4-76285E98F28D}"/>
              </a:ext>
            </a:extLst>
          </p:cNvPr>
          <p:cNvSpPr/>
          <p:nvPr/>
        </p:nvSpPr>
        <p:spPr>
          <a:xfrm>
            <a:off x="204035" y="2974206"/>
            <a:ext cx="5150147" cy="1985868"/>
          </a:xfrm>
          <a:prstGeom prst="roundRect">
            <a:avLst>
              <a:gd name="adj" fmla="val 92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3" name="TextBox 282">
            <a:extLst>
              <a:ext uri="{FF2B5EF4-FFF2-40B4-BE49-F238E27FC236}">
                <a16:creationId xmlns:a16="http://schemas.microsoft.com/office/drawing/2014/main" id="{1462BBEE-B89D-2046-5BB2-9C5BD2133A19}"/>
              </a:ext>
            </a:extLst>
          </p:cNvPr>
          <p:cNvSpPr txBox="1"/>
          <p:nvPr/>
        </p:nvSpPr>
        <p:spPr>
          <a:xfrm>
            <a:off x="574339" y="3943363"/>
            <a:ext cx="4355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rgbClr val="1905F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</a:t>
            </a:r>
            <a:br>
              <a:rPr lang="en-US" sz="120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Now delivering 24/7 surgical coverage close to home.</a:t>
            </a:r>
            <a:br>
              <a:rPr lang="en-US" sz="135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i="1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Because when care stays local, communities thrive.</a:t>
            </a:r>
            <a:endParaRPr lang="en-US" sz="1350" i="1" dirty="0">
              <a:solidFill>
                <a:srgbClr val="0B28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5" name="Graphic 284">
            <a:extLst>
              <a:ext uri="{FF2B5EF4-FFF2-40B4-BE49-F238E27FC236}">
                <a16:creationId xmlns:a16="http://schemas.microsoft.com/office/drawing/2014/main" id="{B6BAE5F9-5850-8B8C-5765-9D40325910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677034" y="3196595"/>
            <a:ext cx="2438564" cy="615231"/>
          </a:xfrm>
          <a:prstGeom prst="rect">
            <a:avLst/>
          </a:prstGeom>
        </p:spPr>
      </p:pic>
      <p:sp>
        <p:nvSpPr>
          <p:cNvPr id="292" name="TextBox 291">
            <a:extLst>
              <a:ext uri="{FF2B5EF4-FFF2-40B4-BE49-F238E27FC236}">
                <a16:creationId xmlns:a16="http://schemas.microsoft.com/office/drawing/2014/main" id="{B2CD7A59-ABAA-70C4-F0A0-2DC179AB6C56}"/>
              </a:ext>
            </a:extLst>
          </p:cNvPr>
          <p:cNvSpPr txBox="1"/>
          <p:nvPr/>
        </p:nvSpPr>
        <p:spPr>
          <a:xfrm>
            <a:off x="7510979" y="3793137"/>
            <a:ext cx="1435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0B2874"/>
                </a:solidFill>
              </a:rPr>
              <a:t>Bob Smith</a:t>
            </a:r>
          </a:p>
          <a:p>
            <a:r>
              <a:rPr lang="en-US" sz="1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Credentials….</a:t>
            </a:r>
          </a:p>
        </p:txBody>
      </p:sp>
      <p:sp>
        <p:nvSpPr>
          <p:cNvPr id="296" name="Rounded Rectangle 295">
            <a:extLst>
              <a:ext uri="{FF2B5EF4-FFF2-40B4-BE49-F238E27FC236}">
                <a16:creationId xmlns:a16="http://schemas.microsoft.com/office/drawing/2014/main" id="{826E9082-AF8D-21E4-CAD7-C4410CAD5705}"/>
              </a:ext>
            </a:extLst>
          </p:cNvPr>
          <p:cNvSpPr/>
          <p:nvPr/>
        </p:nvSpPr>
        <p:spPr>
          <a:xfrm>
            <a:off x="5554447" y="3101709"/>
            <a:ext cx="1689980" cy="1683308"/>
          </a:xfrm>
          <a:prstGeom prst="roundRect">
            <a:avLst>
              <a:gd name="adj" fmla="val 5782"/>
            </a:avLst>
          </a:prstGeom>
          <a:blipFill>
            <a:blip r:embed="rId5"/>
            <a:stretch>
              <a:fillRect l="-187849" t="-17274" r="-63678" b="-117101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2863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DE130B-55F5-4829-10CD-414E5FDD5A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7FE4903-A80B-69B5-A6FE-B02849C0579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08" t="8057" r="5620" b="12834"/>
          <a:stretch>
            <a:fillRect/>
          </a:stretch>
        </p:blipFill>
        <p:spPr>
          <a:xfrm>
            <a:off x="0" y="1"/>
            <a:ext cx="9167456" cy="5159532"/>
          </a:xfrm>
          <a:prstGeom prst="rect">
            <a:avLst/>
          </a:prstGeom>
        </p:spPr>
      </p:pic>
      <p:sp>
        <p:nvSpPr>
          <p:cNvPr id="257" name="Rectangle 256">
            <a:extLst>
              <a:ext uri="{FF2B5EF4-FFF2-40B4-BE49-F238E27FC236}">
                <a16:creationId xmlns:a16="http://schemas.microsoft.com/office/drawing/2014/main" id="{A236131F-D54D-D60C-E32C-1F60430E3EB6}"/>
              </a:ext>
            </a:extLst>
          </p:cNvPr>
          <p:cNvSpPr/>
          <p:nvPr/>
        </p:nvSpPr>
        <p:spPr>
          <a:xfrm>
            <a:off x="-1" y="0"/>
            <a:ext cx="5212121" cy="5143500"/>
          </a:xfrm>
          <a:prstGeom prst="rect">
            <a:avLst/>
          </a:prstGeom>
          <a:gradFill flip="none" rotWithShape="1">
            <a:gsLst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sp>
        <p:nvSpPr>
          <p:cNvPr id="291" name="Rounded Rectangle 290">
            <a:extLst>
              <a:ext uri="{FF2B5EF4-FFF2-40B4-BE49-F238E27FC236}">
                <a16:creationId xmlns:a16="http://schemas.microsoft.com/office/drawing/2014/main" id="{FECCFCF4-09AD-3FE2-4054-1980B03AC1CD}"/>
              </a:ext>
            </a:extLst>
          </p:cNvPr>
          <p:cNvSpPr/>
          <p:nvPr/>
        </p:nvSpPr>
        <p:spPr>
          <a:xfrm>
            <a:off x="5401094" y="2971142"/>
            <a:ext cx="3577389" cy="1985868"/>
          </a:xfrm>
          <a:prstGeom prst="roundRect">
            <a:avLst>
              <a:gd name="adj" fmla="val 92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2" name="Rounded Rectangle 281">
            <a:extLst>
              <a:ext uri="{FF2B5EF4-FFF2-40B4-BE49-F238E27FC236}">
                <a16:creationId xmlns:a16="http://schemas.microsoft.com/office/drawing/2014/main" id="{9B1328E1-A54A-7A78-6D9C-19C4030483C8}"/>
              </a:ext>
            </a:extLst>
          </p:cNvPr>
          <p:cNvSpPr/>
          <p:nvPr/>
        </p:nvSpPr>
        <p:spPr>
          <a:xfrm>
            <a:off x="204035" y="2974206"/>
            <a:ext cx="5150147" cy="1985868"/>
          </a:xfrm>
          <a:prstGeom prst="roundRect">
            <a:avLst>
              <a:gd name="adj" fmla="val 92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3" name="TextBox 282">
            <a:extLst>
              <a:ext uri="{FF2B5EF4-FFF2-40B4-BE49-F238E27FC236}">
                <a16:creationId xmlns:a16="http://schemas.microsoft.com/office/drawing/2014/main" id="{7C1ADCCB-1D26-5630-E033-3A2521E629AC}"/>
              </a:ext>
            </a:extLst>
          </p:cNvPr>
          <p:cNvSpPr txBox="1"/>
          <p:nvPr/>
        </p:nvSpPr>
        <p:spPr>
          <a:xfrm>
            <a:off x="574339" y="3943363"/>
            <a:ext cx="4355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rgbClr val="1905F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</a:t>
            </a:r>
            <a:br>
              <a:rPr lang="en-US" sz="120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Now delivering 24/7 surgical coverage close to home.</a:t>
            </a:r>
            <a:br>
              <a:rPr lang="en-US" sz="135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i="1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Because when care stays local, communities thrive.</a:t>
            </a:r>
            <a:endParaRPr lang="en-US" sz="1350" i="1" dirty="0">
              <a:solidFill>
                <a:srgbClr val="0B28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5" name="Graphic 284">
            <a:extLst>
              <a:ext uri="{FF2B5EF4-FFF2-40B4-BE49-F238E27FC236}">
                <a16:creationId xmlns:a16="http://schemas.microsoft.com/office/drawing/2014/main" id="{4426AA58-C9D4-DB2A-459A-BE4AF30359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677034" y="3196595"/>
            <a:ext cx="2438564" cy="615231"/>
          </a:xfrm>
          <a:prstGeom prst="rect">
            <a:avLst/>
          </a:prstGeom>
        </p:spPr>
      </p:pic>
      <p:sp>
        <p:nvSpPr>
          <p:cNvPr id="292" name="TextBox 291">
            <a:extLst>
              <a:ext uri="{FF2B5EF4-FFF2-40B4-BE49-F238E27FC236}">
                <a16:creationId xmlns:a16="http://schemas.microsoft.com/office/drawing/2014/main" id="{930C54ED-6AF6-E879-5968-27AC53E4F220}"/>
              </a:ext>
            </a:extLst>
          </p:cNvPr>
          <p:cNvSpPr txBox="1"/>
          <p:nvPr/>
        </p:nvSpPr>
        <p:spPr>
          <a:xfrm>
            <a:off x="7510979" y="3793137"/>
            <a:ext cx="1435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0B2874"/>
                </a:solidFill>
              </a:rPr>
              <a:t>Bob Smith</a:t>
            </a:r>
          </a:p>
          <a:p>
            <a:r>
              <a:rPr lang="en-US" sz="1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Credentials….</a:t>
            </a:r>
          </a:p>
        </p:txBody>
      </p:sp>
      <p:sp>
        <p:nvSpPr>
          <p:cNvPr id="296" name="Rounded Rectangle 295">
            <a:extLst>
              <a:ext uri="{FF2B5EF4-FFF2-40B4-BE49-F238E27FC236}">
                <a16:creationId xmlns:a16="http://schemas.microsoft.com/office/drawing/2014/main" id="{152C0B36-93A3-767E-DDB2-811B1A5852C0}"/>
              </a:ext>
            </a:extLst>
          </p:cNvPr>
          <p:cNvSpPr/>
          <p:nvPr/>
        </p:nvSpPr>
        <p:spPr>
          <a:xfrm>
            <a:off x="5554447" y="3101709"/>
            <a:ext cx="1689980" cy="1683308"/>
          </a:xfrm>
          <a:prstGeom prst="roundRect">
            <a:avLst>
              <a:gd name="adj" fmla="val 5782"/>
            </a:avLst>
          </a:prstGeom>
          <a:blipFill>
            <a:blip r:embed="rId5"/>
            <a:stretch>
              <a:fillRect l="-187849" t="-17274" r="-63678" b="-117101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175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45EAD0-53A5-AB9E-62F7-B85C47FF2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FDB636B-116D-EEF1-5F38-247DAB34E22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08" t="8057" r="5620" b="13079"/>
          <a:stretch>
            <a:fillRect/>
          </a:stretch>
        </p:blipFill>
        <p:spPr>
          <a:xfrm>
            <a:off x="0" y="1"/>
            <a:ext cx="9167456" cy="514349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0FE1654-C23A-1300-1913-30070D159014}"/>
              </a:ext>
            </a:extLst>
          </p:cNvPr>
          <p:cNvSpPr/>
          <p:nvPr/>
        </p:nvSpPr>
        <p:spPr>
          <a:xfrm flipH="1">
            <a:off x="-2" y="3012140"/>
            <a:ext cx="9144001" cy="2131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C56E63-89DF-8A4D-06E6-30AD5DC7E7F2}"/>
              </a:ext>
            </a:extLst>
          </p:cNvPr>
          <p:cNvSpPr txBox="1"/>
          <p:nvPr/>
        </p:nvSpPr>
        <p:spPr>
          <a:xfrm>
            <a:off x="331805" y="4065250"/>
            <a:ext cx="4355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rgbClr val="1905F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</a:t>
            </a:r>
            <a:br>
              <a:rPr lang="en-US" sz="120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Now delivering 24/7 surgical coverage close to home.</a:t>
            </a:r>
            <a:br>
              <a:rPr lang="en-US" sz="135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i="1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Because when care stays local, communities thrive.</a:t>
            </a:r>
            <a:endParaRPr lang="en-US" sz="1350" i="1" dirty="0">
              <a:solidFill>
                <a:srgbClr val="0B28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340196BB-76B1-FFBA-0E80-9E24841175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14713" y="3397614"/>
            <a:ext cx="1920878" cy="484623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8F52FA06-FAEB-7526-7210-87F997AA9825}"/>
              </a:ext>
            </a:extLst>
          </p:cNvPr>
          <p:cNvSpPr/>
          <p:nvPr/>
        </p:nvSpPr>
        <p:spPr>
          <a:xfrm flipV="1">
            <a:off x="6029660" y="3393963"/>
            <a:ext cx="3114339" cy="1362817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1437A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1A41E9F-23BE-B3A3-7FA9-AAD81B21351F}"/>
              </a:ext>
            </a:extLst>
          </p:cNvPr>
          <p:cNvSpPr/>
          <p:nvPr/>
        </p:nvSpPr>
        <p:spPr>
          <a:xfrm flipH="1">
            <a:off x="6555911" y="3579776"/>
            <a:ext cx="2454306" cy="1018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8F3D5AA-793D-2E70-231F-5CF46389C0E5}"/>
              </a:ext>
            </a:extLst>
          </p:cNvPr>
          <p:cNvSpPr txBox="1"/>
          <p:nvPr/>
        </p:nvSpPr>
        <p:spPr>
          <a:xfrm>
            <a:off x="7624985" y="3816210"/>
            <a:ext cx="1385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0B2874"/>
                </a:solidFill>
              </a:rPr>
              <a:t>Bob Smith</a:t>
            </a:r>
          </a:p>
          <a:p>
            <a:r>
              <a:rPr lang="en-US" sz="1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Credentials….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1FA8B3C-AC37-5DF3-12F5-F3AF2F7D96EB}"/>
              </a:ext>
            </a:extLst>
          </p:cNvPr>
          <p:cNvSpPr/>
          <p:nvPr/>
        </p:nvSpPr>
        <p:spPr>
          <a:xfrm>
            <a:off x="6673260" y="3684628"/>
            <a:ext cx="786384" cy="786384"/>
          </a:xfrm>
          <a:prstGeom prst="rect">
            <a:avLst/>
          </a:prstGeom>
          <a:blipFill>
            <a:blip r:embed="rId5"/>
            <a:stretch>
              <a:fillRect l="-187849" t="-17274" r="-63678" b="-117101"/>
            </a:stretch>
          </a:blipFill>
          <a:ln w="28575">
            <a:solidFill>
              <a:srgbClr val="1437A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57B824-AF2D-9AAB-7085-DF7D8D9B16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80749" y="-12160"/>
            <a:ext cx="1463251" cy="188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747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C32493-3A57-7471-0DA2-59AF3D580A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Rectangle 256">
            <a:extLst>
              <a:ext uri="{FF2B5EF4-FFF2-40B4-BE49-F238E27FC236}">
                <a16:creationId xmlns:a16="http://schemas.microsoft.com/office/drawing/2014/main" id="{838D22A9-7923-163B-417C-223D7B6FB4D9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173280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pic>
        <p:nvPicPr>
          <p:cNvPr id="4" name="Picture 3" descr="A group of surgeons in scrubs and surgical caps&#10;&#10;Description automatically generated">
            <a:extLst>
              <a:ext uri="{FF2B5EF4-FFF2-40B4-BE49-F238E27FC236}">
                <a16:creationId xmlns:a16="http://schemas.microsoft.com/office/drawing/2014/main" id="{5C1E04B5-58EE-BA1E-0987-7AA47287E18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rcRect l="753" t="4267" r="676" b="12532"/>
          <a:stretch>
            <a:fillRect/>
          </a:stretch>
        </p:blipFill>
        <p:spPr>
          <a:xfrm>
            <a:off x="-1" y="1"/>
            <a:ext cx="9144000" cy="5143499"/>
          </a:xfrm>
          <a:prstGeom prst="roundRect">
            <a:avLst>
              <a:gd name="adj" fmla="val 0"/>
            </a:avLst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83C31ED-D268-94FB-B105-3F7B25887976}"/>
              </a:ext>
            </a:extLst>
          </p:cNvPr>
          <p:cNvSpPr/>
          <p:nvPr/>
        </p:nvSpPr>
        <p:spPr>
          <a:xfrm>
            <a:off x="0" y="1793899"/>
            <a:ext cx="9144000" cy="3334805"/>
          </a:xfrm>
          <a:prstGeom prst="rect">
            <a:avLst/>
          </a:prstGeom>
          <a:gradFill flip="none" rotWithShape="1">
            <a:gsLst>
              <a:gs pos="59000">
                <a:srgbClr val="0B2874">
                  <a:alpha val="84000"/>
                </a:srgbClr>
              </a:gs>
              <a:gs pos="94000">
                <a:srgbClr val="173280">
                  <a:lumMod val="100000"/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04BD026-D41F-1D9F-A4AA-26BFB2D592BF}"/>
              </a:ext>
            </a:extLst>
          </p:cNvPr>
          <p:cNvSpPr/>
          <p:nvPr/>
        </p:nvSpPr>
        <p:spPr>
          <a:xfrm flipH="1">
            <a:off x="-2" y="3147913"/>
            <a:ext cx="7537206" cy="1669531"/>
          </a:xfrm>
          <a:prstGeom prst="rect">
            <a:avLst/>
          </a:prstGeom>
          <a:gradFill flip="none" rotWithShape="1">
            <a:gsLst>
              <a:gs pos="8000">
                <a:schemeClr val="bg1">
                  <a:alpha val="0"/>
                </a:schemeClr>
              </a:gs>
              <a:gs pos="55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500F7683-D0BC-0949-1B44-9D4BA0EA4976}"/>
              </a:ext>
            </a:extLst>
          </p:cNvPr>
          <p:cNvSpPr/>
          <p:nvPr/>
        </p:nvSpPr>
        <p:spPr>
          <a:xfrm>
            <a:off x="5795579" y="3298289"/>
            <a:ext cx="3132036" cy="1392701"/>
          </a:xfrm>
          <a:prstGeom prst="roundRect">
            <a:avLst>
              <a:gd name="adj" fmla="val 92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C9F004-C406-7577-BFE0-9FB50F7D1AC2}"/>
              </a:ext>
            </a:extLst>
          </p:cNvPr>
          <p:cNvSpPr txBox="1"/>
          <p:nvPr/>
        </p:nvSpPr>
        <p:spPr>
          <a:xfrm>
            <a:off x="344826" y="3954173"/>
            <a:ext cx="4355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rgbClr val="1905F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</a:t>
            </a:r>
            <a:br>
              <a:rPr lang="en-US" sz="120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Now delivering 24/7 surgical coverage close to home.</a:t>
            </a:r>
            <a:br>
              <a:rPr lang="en-US" sz="135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i="1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Because when care stays local, communities thrive.</a:t>
            </a:r>
            <a:endParaRPr lang="en-US" sz="1350" i="1" dirty="0">
              <a:solidFill>
                <a:srgbClr val="0B28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256660B-5B1C-ECD8-CDB6-00B3C5CB89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2977" y="3348295"/>
            <a:ext cx="2029582" cy="51204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68BE6D2-8FB7-3D0E-415D-AEE3E664087A}"/>
              </a:ext>
            </a:extLst>
          </p:cNvPr>
          <p:cNvSpPr txBox="1"/>
          <p:nvPr/>
        </p:nvSpPr>
        <p:spPr>
          <a:xfrm>
            <a:off x="7315610" y="3692563"/>
            <a:ext cx="1206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0B2874"/>
                </a:solidFill>
              </a:rPr>
              <a:t>Bob Smith</a:t>
            </a:r>
          </a:p>
          <a:p>
            <a:r>
              <a:rPr lang="en-US" sz="1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Credentials….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B637713-9C52-A1C7-F547-C8D535128243}"/>
              </a:ext>
            </a:extLst>
          </p:cNvPr>
          <p:cNvSpPr/>
          <p:nvPr/>
        </p:nvSpPr>
        <p:spPr>
          <a:xfrm>
            <a:off x="5920207" y="3383295"/>
            <a:ext cx="1185193" cy="1180514"/>
          </a:xfrm>
          <a:prstGeom prst="roundRect">
            <a:avLst>
              <a:gd name="adj" fmla="val 5782"/>
            </a:avLst>
          </a:prstGeom>
          <a:blipFill>
            <a:blip r:embed="rId5"/>
            <a:stretch>
              <a:fillRect l="-187849" t="-17274" r="-63678" b="-117101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141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C29BD1-EE80-8739-AF0C-99A39BF8A1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59373C7-7E63-EF6F-9A3F-EFE8BBEEDE4B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173280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pic>
        <p:nvPicPr>
          <p:cNvPr id="10" name="Picture 9" descr="A group of surgeons in scrubs and surgical caps&#10;&#10;Description automatically generated">
            <a:extLst>
              <a:ext uri="{FF2B5EF4-FFF2-40B4-BE49-F238E27FC236}">
                <a16:creationId xmlns:a16="http://schemas.microsoft.com/office/drawing/2014/main" id="{D603932C-1BF6-89C0-5C7D-8C999F2D83B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rcRect l="753" t="1106" r="676" b="15694"/>
          <a:stretch>
            <a:fillRect/>
          </a:stretch>
        </p:blipFill>
        <p:spPr>
          <a:xfrm>
            <a:off x="0" y="1"/>
            <a:ext cx="9144000" cy="5143499"/>
          </a:xfrm>
          <a:prstGeom prst="roundRect">
            <a:avLst>
              <a:gd name="adj" fmla="val 0"/>
            </a:avLst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AC844D75-3D7C-E0DE-9453-F4E2243CC5F7}"/>
              </a:ext>
            </a:extLst>
          </p:cNvPr>
          <p:cNvSpPr/>
          <p:nvPr/>
        </p:nvSpPr>
        <p:spPr>
          <a:xfrm>
            <a:off x="-1" y="0"/>
            <a:ext cx="5584123" cy="5143500"/>
          </a:xfrm>
          <a:prstGeom prst="rect">
            <a:avLst/>
          </a:prstGeom>
          <a:gradFill flip="none" rotWithShape="1">
            <a:gsLst>
              <a:gs pos="62000">
                <a:srgbClr val="0B2874"/>
              </a:gs>
              <a:gs pos="94000">
                <a:srgbClr val="173280">
                  <a:lumMod val="100000"/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FD93E21-093F-D8FB-9A3C-7AF0C925F2F3}"/>
              </a:ext>
            </a:extLst>
          </p:cNvPr>
          <p:cNvSpPr/>
          <p:nvPr/>
        </p:nvSpPr>
        <p:spPr>
          <a:xfrm>
            <a:off x="0" y="3542802"/>
            <a:ext cx="9144000" cy="1585902"/>
          </a:xfrm>
          <a:prstGeom prst="rect">
            <a:avLst/>
          </a:prstGeom>
          <a:gradFill flip="none" rotWithShape="1">
            <a:gsLst>
              <a:gs pos="62000">
                <a:srgbClr val="0B2874">
                  <a:alpha val="64000"/>
                </a:srgbClr>
              </a:gs>
              <a:gs pos="94000">
                <a:srgbClr val="173280">
                  <a:lumMod val="100000"/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D62735E-04EF-C58E-019F-019F3F1D0B47}"/>
              </a:ext>
            </a:extLst>
          </p:cNvPr>
          <p:cNvSpPr/>
          <p:nvPr/>
        </p:nvSpPr>
        <p:spPr>
          <a:xfrm>
            <a:off x="6407780" y="4071670"/>
            <a:ext cx="2736219" cy="668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75BB596-494D-A07F-15E8-C4408F445648}"/>
              </a:ext>
            </a:extLst>
          </p:cNvPr>
          <p:cNvSpPr txBox="1"/>
          <p:nvPr/>
        </p:nvSpPr>
        <p:spPr>
          <a:xfrm>
            <a:off x="7234023" y="4149725"/>
            <a:ext cx="1273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0B2874"/>
                </a:solidFill>
              </a:rPr>
              <a:t>Bob Smith</a:t>
            </a:r>
          </a:p>
          <a:p>
            <a:r>
              <a:rPr lang="en-US" sz="1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Credentials….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D94DB06-FF9E-E1A6-F16A-138DC612DBCF}"/>
              </a:ext>
            </a:extLst>
          </p:cNvPr>
          <p:cNvSpPr/>
          <p:nvPr/>
        </p:nvSpPr>
        <p:spPr>
          <a:xfrm>
            <a:off x="5980105" y="3690896"/>
            <a:ext cx="1049591" cy="1049591"/>
          </a:xfrm>
          <a:prstGeom prst="rect">
            <a:avLst/>
          </a:prstGeom>
          <a:blipFill>
            <a:blip r:embed="rId3"/>
            <a:stretch>
              <a:fillRect l="-187849" t="-17274" r="-63678" b="-117101"/>
            </a:stretch>
          </a:blipFill>
          <a:ln w="28575">
            <a:solidFill>
              <a:srgbClr val="1437A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oogle Shape;40;p39">
            <a:extLst>
              <a:ext uri="{FF2B5EF4-FFF2-40B4-BE49-F238E27FC236}">
                <a16:creationId xmlns:a16="http://schemas.microsoft.com/office/drawing/2014/main" id="{64D9AF37-C083-8EFC-1266-E47BE6B9B590}"/>
              </a:ext>
            </a:extLst>
          </p:cNvPr>
          <p:cNvGrpSpPr/>
          <p:nvPr/>
        </p:nvGrpSpPr>
        <p:grpSpPr>
          <a:xfrm>
            <a:off x="1407056" y="962844"/>
            <a:ext cx="2038204" cy="3217811"/>
            <a:chOff x="-92075" y="-454025"/>
            <a:chExt cx="1673225" cy="2641601"/>
          </a:xfrm>
          <a:solidFill>
            <a:schemeClr val="bg1">
              <a:alpha val="7596"/>
            </a:schemeClr>
          </a:solidFill>
        </p:grpSpPr>
        <p:sp>
          <p:nvSpPr>
            <p:cNvPr id="49" name="Google Shape;41;p39">
              <a:extLst>
                <a:ext uri="{FF2B5EF4-FFF2-40B4-BE49-F238E27FC236}">
                  <a16:creationId xmlns:a16="http://schemas.microsoft.com/office/drawing/2014/main" id="{085E3A60-23A2-EA85-EEE4-FDB4A261F078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" name="Google Shape;42;p39">
              <a:extLst>
                <a:ext uri="{FF2B5EF4-FFF2-40B4-BE49-F238E27FC236}">
                  <a16:creationId xmlns:a16="http://schemas.microsoft.com/office/drawing/2014/main" id="{F49F775F-7886-3E9D-2F44-4FCC9F010C93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43;p39">
              <a:extLst>
                <a:ext uri="{FF2B5EF4-FFF2-40B4-BE49-F238E27FC236}">
                  <a16:creationId xmlns:a16="http://schemas.microsoft.com/office/drawing/2014/main" id="{B6DBF398-370B-6A2A-8AA8-CF34237BDD73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44;p39">
              <a:extLst>
                <a:ext uri="{FF2B5EF4-FFF2-40B4-BE49-F238E27FC236}">
                  <a16:creationId xmlns:a16="http://schemas.microsoft.com/office/drawing/2014/main" id="{565E6076-FC28-63D1-2248-DC31A42F8812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07BD4CC7-BE98-6FAA-0A70-4F35D44BCF44}"/>
              </a:ext>
            </a:extLst>
          </p:cNvPr>
          <p:cNvSpPr txBox="1"/>
          <p:nvPr/>
        </p:nvSpPr>
        <p:spPr>
          <a:xfrm>
            <a:off x="366884" y="2705175"/>
            <a:ext cx="4355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</a:t>
            </a:r>
            <a:b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Now delivering 24/7 surgical coverage close to home.</a:t>
            </a:r>
            <a:br>
              <a:rPr lang="en-US" sz="135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Because when care stays local, communities thrive.</a:t>
            </a:r>
            <a:endParaRPr lang="en-US" sz="135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9C216C54-E529-E299-0931-CA9D8263699F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93" y="1816766"/>
            <a:ext cx="3022333" cy="741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823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F4E4D0-47FB-A305-B7B1-718AFD6D7E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7F89E79-77AB-E28D-7017-4A4D750188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08" t="8057" r="5620" b="12834"/>
          <a:stretch>
            <a:fillRect/>
          </a:stretch>
        </p:blipFill>
        <p:spPr>
          <a:xfrm>
            <a:off x="0" y="1"/>
            <a:ext cx="9167456" cy="515953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418CAF0-CD6D-15BB-A9EE-F0F86DD256CC}"/>
              </a:ext>
            </a:extLst>
          </p:cNvPr>
          <p:cNvSpPr/>
          <p:nvPr/>
        </p:nvSpPr>
        <p:spPr>
          <a:xfrm>
            <a:off x="-1" y="2701092"/>
            <a:ext cx="9143999" cy="244240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32000">
                <a:schemeClr val="bg1">
                  <a:alpha val="0"/>
                </a:schemeClr>
              </a:gs>
              <a:gs pos="83000">
                <a:srgbClr val="1437A5"/>
              </a:gs>
              <a:gs pos="55000">
                <a:srgbClr val="1437A5">
                  <a:alpha val="2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7C4BDB8-D018-278A-A4F1-22215909CE2C}"/>
              </a:ext>
            </a:extLst>
          </p:cNvPr>
          <p:cNvSpPr/>
          <p:nvPr/>
        </p:nvSpPr>
        <p:spPr>
          <a:xfrm>
            <a:off x="233444" y="2701091"/>
            <a:ext cx="8677113" cy="2198167"/>
          </a:xfrm>
          <a:prstGeom prst="roundRect">
            <a:avLst>
              <a:gd name="adj" fmla="val 9402"/>
            </a:avLst>
          </a:prstGeom>
          <a:solidFill>
            <a:schemeClr val="bg1"/>
          </a:solidFill>
          <a:ln w="12700">
            <a:solidFill>
              <a:srgbClr val="1437A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9525">
                <a:solidFill>
                  <a:schemeClr val="tx1"/>
                </a:solidFill>
              </a:ln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686491-4A63-A90A-F6FF-17198F02A8F4}"/>
              </a:ext>
            </a:extLst>
          </p:cNvPr>
          <p:cNvSpPr txBox="1"/>
          <p:nvPr/>
        </p:nvSpPr>
        <p:spPr>
          <a:xfrm>
            <a:off x="764618" y="3871169"/>
            <a:ext cx="4355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rgbClr val="1905F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</a:t>
            </a:r>
            <a:br>
              <a:rPr lang="en-US" sz="120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Now delivering 24/7 surgical coverage close to home.</a:t>
            </a:r>
            <a:br>
              <a:rPr lang="en-US" sz="135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i="1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Because when care stays local, communities thrive.</a:t>
            </a:r>
            <a:endParaRPr lang="en-US" sz="1350" i="1" dirty="0">
              <a:solidFill>
                <a:srgbClr val="0B28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5" name="Graphic 44">
            <a:extLst>
              <a:ext uri="{FF2B5EF4-FFF2-40B4-BE49-F238E27FC236}">
                <a16:creationId xmlns:a16="http://schemas.microsoft.com/office/drawing/2014/main" id="{F7B9C8DA-BC80-E7D1-529E-5BB8C6E290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870035" y="3123399"/>
            <a:ext cx="2238505" cy="5647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E664A0-3BAD-0EE1-0D01-DD901FE0F9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0747" y="3262591"/>
            <a:ext cx="1463251" cy="1888926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1C42E4DF-8D6E-1409-35FF-D83120839B12}"/>
              </a:ext>
            </a:extLst>
          </p:cNvPr>
          <p:cNvSpPr/>
          <p:nvPr/>
        </p:nvSpPr>
        <p:spPr>
          <a:xfrm>
            <a:off x="6191395" y="2163505"/>
            <a:ext cx="2390411" cy="1075172"/>
          </a:xfrm>
          <a:prstGeom prst="roundRect">
            <a:avLst>
              <a:gd name="adj" fmla="val 9402"/>
            </a:avLst>
          </a:prstGeom>
          <a:solidFill>
            <a:schemeClr val="bg1"/>
          </a:solidFill>
          <a:ln w="12700">
            <a:solidFill>
              <a:srgbClr val="1437A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9525">
                <a:solidFill>
                  <a:schemeClr val="tx1"/>
                </a:solidFill>
              </a:ln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239D91-E22E-292C-2F41-07D3C04BC1D8}"/>
              </a:ext>
            </a:extLst>
          </p:cNvPr>
          <p:cNvSpPr txBox="1"/>
          <p:nvPr/>
        </p:nvSpPr>
        <p:spPr>
          <a:xfrm>
            <a:off x="7271428" y="2439481"/>
            <a:ext cx="1383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0B2874"/>
                </a:solidFill>
              </a:rPr>
              <a:t>Bob Smith</a:t>
            </a:r>
          </a:p>
          <a:p>
            <a:r>
              <a:rPr lang="en-US" sz="1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Credentials….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81C8E4D-996F-D11F-5BFB-DD74FCFC89DE}"/>
              </a:ext>
            </a:extLst>
          </p:cNvPr>
          <p:cNvSpPr/>
          <p:nvPr/>
        </p:nvSpPr>
        <p:spPr>
          <a:xfrm>
            <a:off x="6343803" y="2297309"/>
            <a:ext cx="818030" cy="818030"/>
          </a:xfrm>
          <a:prstGeom prst="rect">
            <a:avLst/>
          </a:prstGeom>
          <a:blipFill>
            <a:blip r:embed="rId6"/>
            <a:stretch>
              <a:fillRect l="-187849" t="-17274" r="-63678" b="-117101"/>
            </a:stretch>
          </a:blipFill>
          <a:ln w="28575">
            <a:solidFill>
              <a:srgbClr val="1437A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953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3DAF25-EE4E-5AFF-595D-0A46B4F14D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Rectangle 121">
            <a:extLst>
              <a:ext uri="{FF2B5EF4-FFF2-40B4-BE49-F238E27FC236}">
                <a16:creationId xmlns:a16="http://schemas.microsoft.com/office/drawing/2014/main" id="{C7C58120-7C93-D48A-2496-10DC21832C37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173280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pic>
        <p:nvPicPr>
          <p:cNvPr id="4" name="Picture 3" descr="A group of surgeons in scrubs and surgical caps&#10;&#10;Description automatically generated">
            <a:extLst>
              <a:ext uri="{FF2B5EF4-FFF2-40B4-BE49-F238E27FC236}">
                <a16:creationId xmlns:a16="http://schemas.microsoft.com/office/drawing/2014/main" id="{72D8C075-117C-97C0-0450-3023DC4BCBA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rcRect l="10621" t="1287" r="14694" b="1857"/>
          <a:stretch>
            <a:fillRect/>
          </a:stretch>
        </p:blipFill>
        <p:spPr>
          <a:xfrm>
            <a:off x="3192585" y="1"/>
            <a:ext cx="5951414" cy="5143499"/>
          </a:xfrm>
          <a:prstGeom prst="roundRect">
            <a:avLst>
              <a:gd name="adj" fmla="val 0"/>
            </a:avLst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9D2E443-B37C-B91C-1F50-398540E0D883}"/>
              </a:ext>
            </a:extLst>
          </p:cNvPr>
          <p:cNvSpPr/>
          <p:nvPr/>
        </p:nvSpPr>
        <p:spPr>
          <a:xfrm>
            <a:off x="-1" y="0"/>
            <a:ext cx="5584123" cy="5143500"/>
          </a:xfrm>
          <a:prstGeom prst="rect">
            <a:avLst/>
          </a:prstGeom>
          <a:gradFill flip="none" rotWithShape="1">
            <a:gsLst>
              <a:gs pos="62000">
                <a:srgbClr val="0B2874"/>
              </a:gs>
              <a:gs pos="94000">
                <a:srgbClr val="173280">
                  <a:lumMod val="100000"/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grpSp>
        <p:nvGrpSpPr>
          <p:cNvPr id="15" name="Google Shape;40;p39">
            <a:extLst>
              <a:ext uri="{FF2B5EF4-FFF2-40B4-BE49-F238E27FC236}">
                <a16:creationId xmlns:a16="http://schemas.microsoft.com/office/drawing/2014/main" id="{D20C4B6D-5840-D69F-3373-E8D4D054F1E3}"/>
              </a:ext>
            </a:extLst>
          </p:cNvPr>
          <p:cNvGrpSpPr/>
          <p:nvPr/>
        </p:nvGrpSpPr>
        <p:grpSpPr>
          <a:xfrm>
            <a:off x="70803" y="54464"/>
            <a:ext cx="1255748" cy="1982510"/>
            <a:chOff x="-92075" y="-454025"/>
            <a:chExt cx="1673225" cy="2641601"/>
          </a:xfrm>
          <a:solidFill>
            <a:schemeClr val="bg1">
              <a:alpha val="7596"/>
            </a:schemeClr>
          </a:solidFill>
        </p:grpSpPr>
        <p:sp>
          <p:nvSpPr>
            <p:cNvPr id="16" name="Google Shape;41;p39">
              <a:extLst>
                <a:ext uri="{FF2B5EF4-FFF2-40B4-BE49-F238E27FC236}">
                  <a16:creationId xmlns:a16="http://schemas.microsoft.com/office/drawing/2014/main" id="{FC9304EF-48C2-D998-7194-30C5431C685E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42;p39">
              <a:extLst>
                <a:ext uri="{FF2B5EF4-FFF2-40B4-BE49-F238E27FC236}">
                  <a16:creationId xmlns:a16="http://schemas.microsoft.com/office/drawing/2014/main" id="{348273B6-6449-F4E4-FB1B-B118C21B6C66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43;p39">
              <a:extLst>
                <a:ext uri="{FF2B5EF4-FFF2-40B4-BE49-F238E27FC236}">
                  <a16:creationId xmlns:a16="http://schemas.microsoft.com/office/drawing/2014/main" id="{259E9BDD-2823-B8C6-2B39-F82E923632D0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44;p39">
              <a:extLst>
                <a:ext uri="{FF2B5EF4-FFF2-40B4-BE49-F238E27FC236}">
                  <a16:creationId xmlns:a16="http://schemas.microsoft.com/office/drawing/2014/main" id="{28CAF9F7-2AD8-0F11-A8B8-09398F00105F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1BD055A6-78DF-E000-8C33-21CED986B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748" y="3254575"/>
            <a:ext cx="1463251" cy="1888926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5FCE01B-9702-0B34-F369-6DC807F1EAE9}"/>
              </a:ext>
            </a:extLst>
          </p:cNvPr>
          <p:cNvSpPr/>
          <p:nvPr/>
        </p:nvSpPr>
        <p:spPr>
          <a:xfrm>
            <a:off x="562270" y="925140"/>
            <a:ext cx="4575122" cy="3293220"/>
          </a:xfrm>
          <a:prstGeom prst="roundRect">
            <a:avLst>
              <a:gd name="adj" fmla="val 5018"/>
            </a:avLst>
          </a:prstGeom>
          <a:solidFill>
            <a:schemeClr val="bg1"/>
          </a:solidFill>
          <a:ln w="12700">
            <a:solidFill>
              <a:srgbClr val="1437A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9525">
                <a:solidFill>
                  <a:schemeClr val="tx1"/>
                </a:solidFill>
              </a:ln>
            </a:endParaRP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ADF70F91-5195-F8CA-2E14-FFA643CF11BF}"/>
              </a:ext>
            </a:extLst>
          </p:cNvPr>
          <p:cNvSpPr/>
          <p:nvPr/>
        </p:nvSpPr>
        <p:spPr>
          <a:xfrm>
            <a:off x="562270" y="3695138"/>
            <a:ext cx="4575122" cy="523221"/>
          </a:xfrm>
          <a:prstGeom prst="roundRect">
            <a:avLst>
              <a:gd name="adj" fmla="val 29853"/>
            </a:avLst>
          </a:prstGeom>
          <a:solidFill>
            <a:schemeClr val="bg1"/>
          </a:solidFill>
          <a:ln w="12700">
            <a:solidFill>
              <a:srgbClr val="1437A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9525">
                <a:solidFill>
                  <a:schemeClr val="tx1"/>
                </a:solidFill>
              </a:ln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7EAF78-8563-DD86-590C-8E0C64306C38}"/>
              </a:ext>
            </a:extLst>
          </p:cNvPr>
          <p:cNvSpPr txBox="1"/>
          <p:nvPr/>
        </p:nvSpPr>
        <p:spPr>
          <a:xfrm>
            <a:off x="679805" y="2325952"/>
            <a:ext cx="4355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solidFill>
                  <a:srgbClr val="1905F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</a:t>
            </a:r>
            <a:br>
              <a:rPr lang="en-US" sz="120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Now delivering 24/7 surgical coverage close to home.</a:t>
            </a:r>
            <a:br>
              <a:rPr lang="en-US" sz="135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i="1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Because when care stays local, communities thrive.</a:t>
            </a:r>
            <a:endParaRPr lang="en-US" sz="1350" i="1" dirty="0">
              <a:solidFill>
                <a:srgbClr val="0B28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5" name="Graphic 44">
            <a:extLst>
              <a:ext uri="{FF2B5EF4-FFF2-40B4-BE49-F238E27FC236}">
                <a16:creationId xmlns:a16="http://schemas.microsoft.com/office/drawing/2014/main" id="{710162C6-BA75-F727-9567-513F5C0631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91408" y="1364369"/>
            <a:ext cx="3332260" cy="840703"/>
          </a:xfrm>
          <a:prstGeom prst="rect">
            <a:avLst/>
          </a:prstGeom>
        </p:spPr>
      </p:pic>
      <p:grpSp>
        <p:nvGrpSpPr>
          <p:cNvPr id="115" name="Group 114">
            <a:extLst>
              <a:ext uri="{FF2B5EF4-FFF2-40B4-BE49-F238E27FC236}">
                <a16:creationId xmlns:a16="http://schemas.microsoft.com/office/drawing/2014/main" id="{DA66D77D-DFF3-05BC-3602-81A70E11386D}"/>
              </a:ext>
            </a:extLst>
          </p:cNvPr>
          <p:cNvGrpSpPr/>
          <p:nvPr/>
        </p:nvGrpSpPr>
        <p:grpSpPr>
          <a:xfrm>
            <a:off x="478974" y="3490799"/>
            <a:ext cx="2378564" cy="931897"/>
            <a:chOff x="807041" y="3417999"/>
            <a:chExt cx="2378564" cy="931897"/>
          </a:xfrm>
        </p:grpSpPr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0FB0A301-439C-740D-4E4F-08476FD790D4}"/>
                </a:ext>
              </a:extLst>
            </p:cNvPr>
            <p:cNvSpPr/>
            <p:nvPr/>
          </p:nvSpPr>
          <p:spPr>
            <a:xfrm>
              <a:off x="807041" y="3417999"/>
              <a:ext cx="931897" cy="931897"/>
            </a:xfrm>
            <a:prstGeom prst="ellipse">
              <a:avLst/>
            </a:prstGeom>
            <a:blipFill>
              <a:blip r:embed="rId6"/>
              <a:stretch>
                <a:fillRect l="-187849" t="-17274" r="-63678" b="-117101"/>
              </a:stretch>
            </a:blipFill>
            <a:ln w="12700">
              <a:solidFill>
                <a:srgbClr val="1437A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46D6C5A2-2BF2-4390-FBD1-97A7B0777FB5}"/>
                </a:ext>
              </a:extLst>
            </p:cNvPr>
            <p:cNvSpPr txBox="1"/>
            <p:nvPr/>
          </p:nvSpPr>
          <p:spPr>
            <a:xfrm>
              <a:off x="1801935" y="3622338"/>
              <a:ext cx="1383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solidFill>
                    <a:srgbClr val="0B2874"/>
                  </a:solidFill>
                </a:rPr>
                <a:t>Bob Smith</a:t>
              </a:r>
            </a:p>
            <a:p>
              <a:r>
                <a:rPr lang="en-US" sz="1300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Credentials….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919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53C42-0174-B324-B16F-B1DA285431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BE35B0E8-616A-8125-6EDD-30F1508686D7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173280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pic>
        <p:nvPicPr>
          <p:cNvPr id="16" name="Picture 15" descr="A group of surgeons in scrubs and surgical caps&#10;&#10;Description automatically generated">
            <a:extLst>
              <a:ext uri="{FF2B5EF4-FFF2-40B4-BE49-F238E27FC236}">
                <a16:creationId xmlns:a16="http://schemas.microsoft.com/office/drawing/2014/main" id="{2B4D5FA1-E3E4-9A69-8D07-8437AB7328C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rcRect l="10621" t="1287" r="14694" b="1857"/>
          <a:stretch>
            <a:fillRect/>
          </a:stretch>
        </p:blipFill>
        <p:spPr>
          <a:xfrm>
            <a:off x="3192585" y="1"/>
            <a:ext cx="5951414" cy="5143499"/>
          </a:xfrm>
          <a:prstGeom prst="roundRect">
            <a:avLst>
              <a:gd name="adj" fmla="val 0"/>
            </a:avLst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0CD0B331-7EFB-A4C0-F2FF-77590A87A9CF}"/>
              </a:ext>
            </a:extLst>
          </p:cNvPr>
          <p:cNvSpPr/>
          <p:nvPr/>
        </p:nvSpPr>
        <p:spPr>
          <a:xfrm>
            <a:off x="-1" y="0"/>
            <a:ext cx="5584123" cy="5143500"/>
          </a:xfrm>
          <a:prstGeom prst="rect">
            <a:avLst/>
          </a:prstGeom>
          <a:gradFill flip="none" rotWithShape="1">
            <a:gsLst>
              <a:gs pos="62000">
                <a:srgbClr val="0B2874"/>
              </a:gs>
              <a:gs pos="94000">
                <a:srgbClr val="173280">
                  <a:lumMod val="100000"/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grpSp>
        <p:nvGrpSpPr>
          <p:cNvPr id="21" name="Google Shape;40;p39">
            <a:extLst>
              <a:ext uri="{FF2B5EF4-FFF2-40B4-BE49-F238E27FC236}">
                <a16:creationId xmlns:a16="http://schemas.microsoft.com/office/drawing/2014/main" id="{0E926426-5449-E693-CF21-88CDA290BF03}"/>
              </a:ext>
            </a:extLst>
          </p:cNvPr>
          <p:cNvGrpSpPr/>
          <p:nvPr/>
        </p:nvGrpSpPr>
        <p:grpSpPr>
          <a:xfrm>
            <a:off x="70803" y="54464"/>
            <a:ext cx="1255748" cy="1982510"/>
            <a:chOff x="-92075" y="-454025"/>
            <a:chExt cx="1673225" cy="2641601"/>
          </a:xfrm>
          <a:solidFill>
            <a:schemeClr val="bg1">
              <a:alpha val="7596"/>
            </a:schemeClr>
          </a:solidFill>
        </p:grpSpPr>
        <p:sp>
          <p:nvSpPr>
            <p:cNvPr id="22" name="Google Shape;41;p39">
              <a:extLst>
                <a:ext uri="{FF2B5EF4-FFF2-40B4-BE49-F238E27FC236}">
                  <a16:creationId xmlns:a16="http://schemas.microsoft.com/office/drawing/2014/main" id="{3BBBBEE0-6BB7-0E56-84EB-29CA7D6B619A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42;p39">
              <a:extLst>
                <a:ext uri="{FF2B5EF4-FFF2-40B4-BE49-F238E27FC236}">
                  <a16:creationId xmlns:a16="http://schemas.microsoft.com/office/drawing/2014/main" id="{CDB78D97-9D49-AF71-F798-9A0DD3B92359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43;p39">
              <a:extLst>
                <a:ext uri="{FF2B5EF4-FFF2-40B4-BE49-F238E27FC236}">
                  <a16:creationId xmlns:a16="http://schemas.microsoft.com/office/drawing/2014/main" id="{4379FC62-FFEB-DC58-DE42-008827BFA5BE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44;p39">
              <a:extLst>
                <a:ext uri="{FF2B5EF4-FFF2-40B4-BE49-F238E27FC236}">
                  <a16:creationId xmlns:a16="http://schemas.microsoft.com/office/drawing/2014/main" id="{E286B2D9-5D72-4DDB-A04F-DEFD46B201A7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262AC466-B911-4DC5-0680-42D7BBB96389}"/>
              </a:ext>
            </a:extLst>
          </p:cNvPr>
          <p:cNvSpPr/>
          <p:nvPr/>
        </p:nvSpPr>
        <p:spPr>
          <a:xfrm>
            <a:off x="632071" y="925140"/>
            <a:ext cx="4938090" cy="3293220"/>
          </a:xfrm>
          <a:prstGeom prst="roundRect">
            <a:avLst>
              <a:gd name="adj" fmla="val 5018"/>
            </a:avLst>
          </a:prstGeom>
          <a:gradFill>
            <a:gsLst>
              <a:gs pos="100000">
                <a:srgbClr val="173280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path path="circle">
              <a:fillToRect l="100000" t="100000"/>
            </a:path>
          </a:gradFill>
          <a:ln w="12700">
            <a:solidFill>
              <a:srgbClr val="1437A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9525">
                <a:solidFill>
                  <a:schemeClr val="tx1"/>
                </a:solidFill>
              </a:ln>
            </a:endParaRP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5077A0F6-018E-E1E5-29BE-8961BCF73DE6}"/>
              </a:ext>
            </a:extLst>
          </p:cNvPr>
          <p:cNvSpPr/>
          <p:nvPr/>
        </p:nvSpPr>
        <p:spPr>
          <a:xfrm>
            <a:off x="632071" y="3695138"/>
            <a:ext cx="4938090" cy="523221"/>
          </a:xfrm>
          <a:prstGeom prst="roundRect">
            <a:avLst>
              <a:gd name="adj" fmla="val 29853"/>
            </a:avLst>
          </a:prstGeom>
          <a:solidFill>
            <a:schemeClr val="bg1"/>
          </a:solidFill>
          <a:ln w="12700">
            <a:solidFill>
              <a:srgbClr val="1437A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9525">
                <a:solidFill>
                  <a:schemeClr val="tx1"/>
                </a:solidFill>
              </a:ln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C9921F-4472-8963-4091-506D2F1DF8CE}"/>
              </a:ext>
            </a:extLst>
          </p:cNvPr>
          <p:cNvSpPr txBox="1"/>
          <p:nvPr/>
        </p:nvSpPr>
        <p:spPr>
          <a:xfrm>
            <a:off x="1081998" y="2454103"/>
            <a:ext cx="4355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</a:t>
            </a:r>
            <a:b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Now delivering 24/7 surgical coverage close to home.</a:t>
            </a:r>
            <a:br>
              <a:rPr lang="en-US" sz="135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Because when care stays local, communities thrive.</a:t>
            </a:r>
            <a:endParaRPr lang="en-US" sz="135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672F67D2-17F3-D2F7-AB13-8D00B82820B9}"/>
              </a:ext>
            </a:extLst>
          </p:cNvPr>
          <p:cNvGrpSpPr/>
          <p:nvPr/>
        </p:nvGrpSpPr>
        <p:grpSpPr>
          <a:xfrm>
            <a:off x="555755" y="3490799"/>
            <a:ext cx="2391883" cy="931897"/>
            <a:chOff x="3382718" y="3418000"/>
            <a:chExt cx="2391883" cy="931897"/>
          </a:xfrm>
        </p:grpSpPr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5D57640D-BC80-E56A-2B47-AFB59EE483C0}"/>
                </a:ext>
              </a:extLst>
            </p:cNvPr>
            <p:cNvSpPr/>
            <p:nvPr/>
          </p:nvSpPr>
          <p:spPr>
            <a:xfrm>
              <a:off x="3382718" y="3418000"/>
              <a:ext cx="931897" cy="931897"/>
            </a:xfrm>
            <a:prstGeom prst="ellipse">
              <a:avLst/>
            </a:prstGeom>
            <a:blipFill>
              <a:blip r:embed="rId3"/>
              <a:stretch>
                <a:fillRect l="-187849" t="-17274" r="-63678" b="-117101"/>
              </a:stretch>
            </a:blipFill>
            <a:ln w="12700">
              <a:solidFill>
                <a:srgbClr val="1437A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73316C14-708A-18B4-E492-264CCDE21085}"/>
                </a:ext>
              </a:extLst>
            </p:cNvPr>
            <p:cNvSpPr txBox="1"/>
            <p:nvPr/>
          </p:nvSpPr>
          <p:spPr>
            <a:xfrm>
              <a:off x="4390931" y="3622338"/>
              <a:ext cx="1383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solidFill>
                    <a:srgbClr val="0B2874"/>
                  </a:solidFill>
                </a:rPr>
                <a:t>Bob Smith</a:t>
              </a:r>
            </a:p>
            <a:p>
              <a:r>
                <a:rPr lang="en-US" sz="1300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Credentials….</a:t>
              </a: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F8082A71-2667-8D58-BD00-DB6136A51C24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998" y="1396732"/>
            <a:ext cx="3476968" cy="85352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2BC8976-9F71-CCFD-C3D3-2D94626F4F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80748" y="3254575"/>
            <a:ext cx="1463251" cy="188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800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7B94CB-18B8-3789-36E1-FCACE2FEEE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5D2907C-A0D6-94C4-0E90-B642A3EE5703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173280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0843E70-FC38-E0C0-D357-795E36396FC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22" t="8057" r="30939" b="12834"/>
          <a:stretch>
            <a:fillRect/>
          </a:stretch>
        </p:blipFill>
        <p:spPr>
          <a:xfrm>
            <a:off x="2498894" y="1"/>
            <a:ext cx="6668561" cy="515953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2E22490-50DB-F2E6-7078-24253B8F6E8D}"/>
              </a:ext>
            </a:extLst>
          </p:cNvPr>
          <p:cNvSpPr/>
          <p:nvPr/>
        </p:nvSpPr>
        <p:spPr>
          <a:xfrm>
            <a:off x="-1" y="0"/>
            <a:ext cx="5584123" cy="5143500"/>
          </a:xfrm>
          <a:prstGeom prst="rect">
            <a:avLst/>
          </a:prstGeom>
          <a:gradFill flip="none" rotWithShape="1">
            <a:gsLst>
              <a:gs pos="62000">
                <a:srgbClr val="0B2874"/>
              </a:gs>
              <a:gs pos="94000">
                <a:srgbClr val="173280">
                  <a:lumMod val="100000"/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67" dirty="0"/>
          </a:p>
        </p:txBody>
      </p:sp>
      <p:grpSp>
        <p:nvGrpSpPr>
          <p:cNvPr id="21" name="Google Shape;40;p39">
            <a:extLst>
              <a:ext uri="{FF2B5EF4-FFF2-40B4-BE49-F238E27FC236}">
                <a16:creationId xmlns:a16="http://schemas.microsoft.com/office/drawing/2014/main" id="{A5EE3283-9FC7-FE36-5F24-AA0C7E1D0F98}"/>
              </a:ext>
            </a:extLst>
          </p:cNvPr>
          <p:cNvGrpSpPr/>
          <p:nvPr/>
        </p:nvGrpSpPr>
        <p:grpSpPr>
          <a:xfrm>
            <a:off x="70803" y="54464"/>
            <a:ext cx="1255748" cy="1982510"/>
            <a:chOff x="-92075" y="-454025"/>
            <a:chExt cx="1673225" cy="2641601"/>
          </a:xfrm>
          <a:solidFill>
            <a:schemeClr val="bg1">
              <a:alpha val="7596"/>
            </a:schemeClr>
          </a:solidFill>
        </p:grpSpPr>
        <p:sp>
          <p:nvSpPr>
            <p:cNvPr id="22" name="Google Shape;41;p39">
              <a:extLst>
                <a:ext uri="{FF2B5EF4-FFF2-40B4-BE49-F238E27FC236}">
                  <a16:creationId xmlns:a16="http://schemas.microsoft.com/office/drawing/2014/main" id="{69666A94-17D7-395B-25DE-F7290258D461}"/>
                </a:ext>
              </a:extLst>
            </p:cNvPr>
            <p:cNvSpPr/>
            <p:nvPr/>
          </p:nvSpPr>
          <p:spPr>
            <a:xfrm>
              <a:off x="-92075" y="-454025"/>
              <a:ext cx="1163638" cy="1628775"/>
            </a:xfrm>
            <a:custGeom>
              <a:avLst/>
              <a:gdLst/>
              <a:ahLst/>
              <a:cxnLst/>
              <a:rect l="l" t="t" r="r" b="b"/>
              <a:pathLst>
                <a:path w="733" h="1026" extrusionOk="0">
                  <a:moveTo>
                    <a:pt x="0" y="1026"/>
                  </a:moveTo>
                  <a:lnTo>
                    <a:pt x="733" y="293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10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42;p39">
              <a:extLst>
                <a:ext uri="{FF2B5EF4-FFF2-40B4-BE49-F238E27FC236}">
                  <a16:creationId xmlns:a16="http://schemas.microsoft.com/office/drawing/2014/main" id="{9C523C64-70ED-B411-57BB-C4A26C8CDCD0}"/>
                </a:ext>
              </a:extLst>
            </p:cNvPr>
            <p:cNvSpPr/>
            <p:nvPr/>
          </p:nvSpPr>
          <p:spPr>
            <a:xfrm>
              <a:off x="-92075" y="646113"/>
              <a:ext cx="1163638" cy="1541463"/>
            </a:xfrm>
            <a:custGeom>
              <a:avLst/>
              <a:gdLst/>
              <a:ahLst/>
              <a:cxnLst/>
              <a:rect l="l" t="t" r="r" b="b"/>
              <a:pathLst>
                <a:path w="733" h="971" extrusionOk="0">
                  <a:moveTo>
                    <a:pt x="0" y="971"/>
                  </a:moveTo>
                  <a:lnTo>
                    <a:pt x="733" y="239"/>
                  </a:lnTo>
                  <a:lnTo>
                    <a:pt x="733" y="0"/>
                  </a:lnTo>
                  <a:lnTo>
                    <a:pt x="0" y="735"/>
                  </a:lnTo>
                  <a:lnTo>
                    <a:pt x="0" y="9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43;p39">
              <a:extLst>
                <a:ext uri="{FF2B5EF4-FFF2-40B4-BE49-F238E27FC236}">
                  <a16:creationId xmlns:a16="http://schemas.microsoft.com/office/drawing/2014/main" id="{EA7BD18E-076D-7DB5-892D-305D902DC752}"/>
                </a:ext>
              </a:extLst>
            </p:cNvPr>
            <p:cNvSpPr/>
            <p:nvPr/>
          </p:nvSpPr>
          <p:spPr>
            <a:xfrm>
              <a:off x="412750" y="-382588"/>
              <a:ext cx="1168400" cy="1557338"/>
            </a:xfrm>
            <a:custGeom>
              <a:avLst/>
              <a:gdLst/>
              <a:ahLst/>
              <a:cxnLst/>
              <a:rect l="l" t="t" r="r" b="b"/>
              <a:pathLst>
                <a:path w="736" h="981" extrusionOk="0">
                  <a:moveTo>
                    <a:pt x="0" y="981"/>
                  </a:moveTo>
                  <a:lnTo>
                    <a:pt x="736" y="248"/>
                  </a:lnTo>
                  <a:lnTo>
                    <a:pt x="736" y="0"/>
                  </a:lnTo>
                  <a:lnTo>
                    <a:pt x="0" y="736"/>
                  </a:lnTo>
                  <a:lnTo>
                    <a:pt x="0" y="9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44;p39">
              <a:extLst>
                <a:ext uri="{FF2B5EF4-FFF2-40B4-BE49-F238E27FC236}">
                  <a16:creationId xmlns:a16="http://schemas.microsoft.com/office/drawing/2014/main" id="{8C0F2149-95E1-0421-7EE5-4F453701B069}"/>
                </a:ext>
              </a:extLst>
            </p:cNvPr>
            <p:cNvSpPr/>
            <p:nvPr/>
          </p:nvSpPr>
          <p:spPr>
            <a:xfrm>
              <a:off x="412750" y="631825"/>
              <a:ext cx="1168400" cy="1555750"/>
            </a:xfrm>
            <a:custGeom>
              <a:avLst/>
              <a:gdLst/>
              <a:ahLst/>
              <a:cxnLst/>
              <a:rect l="l" t="t" r="r" b="b"/>
              <a:pathLst>
                <a:path w="736" h="980" extrusionOk="0">
                  <a:moveTo>
                    <a:pt x="736" y="0"/>
                  </a:moveTo>
                  <a:lnTo>
                    <a:pt x="0" y="735"/>
                  </a:lnTo>
                  <a:lnTo>
                    <a:pt x="0" y="980"/>
                  </a:lnTo>
                  <a:lnTo>
                    <a:pt x="736" y="248"/>
                  </a:lnTo>
                  <a:lnTo>
                    <a:pt x="7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99909609-70A5-1FBE-72AC-A9E9C73F85CE}"/>
              </a:ext>
            </a:extLst>
          </p:cNvPr>
          <p:cNvSpPr/>
          <p:nvPr/>
        </p:nvSpPr>
        <p:spPr>
          <a:xfrm>
            <a:off x="632071" y="925140"/>
            <a:ext cx="4938090" cy="3293220"/>
          </a:xfrm>
          <a:prstGeom prst="roundRect">
            <a:avLst>
              <a:gd name="adj" fmla="val 5018"/>
            </a:avLst>
          </a:prstGeom>
          <a:gradFill>
            <a:gsLst>
              <a:gs pos="100000">
                <a:srgbClr val="173280"/>
              </a:gs>
              <a:gs pos="0">
                <a:srgbClr val="01052B"/>
              </a:gs>
              <a:gs pos="100000">
                <a:srgbClr val="173280">
                  <a:lumMod val="100000"/>
                  <a:alpha val="0"/>
                </a:srgbClr>
              </a:gs>
            </a:gsLst>
            <a:path path="circle">
              <a:fillToRect l="100000" t="100000"/>
            </a:path>
          </a:gradFill>
          <a:ln w="12700">
            <a:solidFill>
              <a:srgbClr val="1437A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9525">
                <a:solidFill>
                  <a:schemeClr val="tx1"/>
                </a:solidFill>
              </a:ln>
            </a:endParaRPr>
          </a:p>
        </p:txBody>
      </p:sp>
      <p:sp>
        <p:nvSpPr>
          <p:cNvPr id="114" name="Rounded Rectangle 113">
            <a:extLst>
              <a:ext uri="{FF2B5EF4-FFF2-40B4-BE49-F238E27FC236}">
                <a16:creationId xmlns:a16="http://schemas.microsoft.com/office/drawing/2014/main" id="{13DF6188-F8B7-2165-682D-522727122BEA}"/>
              </a:ext>
            </a:extLst>
          </p:cNvPr>
          <p:cNvSpPr/>
          <p:nvPr/>
        </p:nvSpPr>
        <p:spPr>
          <a:xfrm>
            <a:off x="632071" y="3695138"/>
            <a:ext cx="4938090" cy="523221"/>
          </a:xfrm>
          <a:prstGeom prst="roundRect">
            <a:avLst>
              <a:gd name="adj" fmla="val 29853"/>
            </a:avLst>
          </a:prstGeom>
          <a:solidFill>
            <a:schemeClr val="bg1"/>
          </a:solidFill>
          <a:ln w="12700">
            <a:solidFill>
              <a:srgbClr val="1437A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9525">
                <a:solidFill>
                  <a:schemeClr val="tx1"/>
                </a:solidFill>
              </a:ln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1D86A6-E9C0-193C-3148-11C47FE1DD8B}"/>
              </a:ext>
            </a:extLst>
          </p:cNvPr>
          <p:cNvSpPr txBox="1"/>
          <p:nvPr/>
        </p:nvSpPr>
        <p:spPr>
          <a:xfrm>
            <a:off x="1081998" y="2454103"/>
            <a:ext cx="4355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</a:t>
            </a:r>
            <a:br>
              <a:rPr lang="en-US" sz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Now delivering 24/7 surgical coverage close to home.</a:t>
            </a:r>
            <a:br>
              <a:rPr lang="en-US" sz="135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i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Because when care stays local, communities thrive.</a:t>
            </a:r>
            <a:endParaRPr lang="en-US" sz="135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FBDBC0E0-326F-D4EE-1B69-01068511DAEB}"/>
              </a:ext>
            </a:extLst>
          </p:cNvPr>
          <p:cNvGrpSpPr/>
          <p:nvPr/>
        </p:nvGrpSpPr>
        <p:grpSpPr>
          <a:xfrm>
            <a:off x="555755" y="3490799"/>
            <a:ext cx="2391883" cy="931897"/>
            <a:chOff x="3382718" y="3418000"/>
            <a:chExt cx="2391883" cy="931897"/>
          </a:xfrm>
        </p:grpSpPr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53EC323F-5F90-E77B-F67B-8E72314C3687}"/>
                </a:ext>
              </a:extLst>
            </p:cNvPr>
            <p:cNvSpPr/>
            <p:nvPr/>
          </p:nvSpPr>
          <p:spPr>
            <a:xfrm>
              <a:off x="3382718" y="3418000"/>
              <a:ext cx="931897" cy="931897"/>
            </a:xfrm>
            <a:prstGeom prst="ellipse">
              <a:avLst/>
            </a:prstGeom>
            <a:blipFill>
              <a:blip r:embed="rId3"/>
              <a:stretch>
                <a:fillRect l="-187849" t="-17274" r="-63678" b="-117101"/>
              </a:stretch>
            </a:blipFill>
            <a:ln w="12700">
              <a:solidFill>
                <a:srgbClr val="1437A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0C2631DB-637B-3DEC-0DBF-E8FB075EC1DA}"/>
                </a:ext>
              </a:extLst>
            </p:cNvPr>
            <p:cNvSpPr txBox="1"/>
            <p:nvPr/>
          </p:nvSpPr>
          <p:spPr>
            <a:xfrm>
              <a:off x="4390931" y="3622338"/>
              <a:ext cx="1383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dirty="0">
                  <a:solidFill>
                    <a:srgbClr val="0B2874"/>
                  </a:solidFill>
                </a:rPr>
                <a:t>Bob Smith</a:t>
              </a:r>
            </a:p>
            <a:p>
              <a:r>
                <a:rPr lang="en-US" sz="1300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Credentials….</a:t>
              </a: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3F173A26-609D-7CEB-D6A3-78CB2348A883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998" y="1396732"/>
            <a:ext cx="3476968" cy="85352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F8DAD5-9C0B-5D10-8527-CE1FD2E2EF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80748" y="3254575"/>
            <a:ext cx="1463251" cy="188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5224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42E509F-D5D6-F6CA-A588-098E4D58AA4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02" t="15442" r="5326" b="5694"/>
          <a:stretch>
            <a:fillRect/>
          </a:stretch>
        </p:blipFill>
        <p:spPr>
          <a:xfrm>
            <a:off x="0" y="1"/>
            <a:ext cx="9167456" cy="514349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4D6F316-7E0A-0DCA-64DF-3705E6A1C8DB}"/>
              </a:ext>
            </a:extLst>
          </p:cNvPr>
          <p:cNvSpPr/>
          <p:nvPr/>
        </p:nvSpPr>
        <p:spPr>
          <a:xfrm>
            <a:off x="-1" y="2701092"/>
            <a:ext cx="9143999" cy="244240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9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DB96645-37D6-4983-1467-4B6139F9D885}"/>
              </a:ext>
            </a:extLst>
          </p:cNvPr>
          <p:cNvSpPr/>
          <p:nvPr/>
        </p:nvSpPr>
        <p:spPr>
          <a:xfrm>
            <a:off x="5401094" y="2971142"/>
            <a:ext cx="3577389" cy="1985868"/>
          </a:xfrm>
          <a:prstGeom prst="roundRect">
            <a:avLst>
              <a:gd name="adj" fmla="val 92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9F9E3A1-5401-BA72-6A63-2593855AF4EF}"/>
              </a:ext>
            </a:extLst>
          </p:cNvPr>
          <p:cNvSpPr/>
          <p:nvPr/>
        </p:nvSpPr>
        <p:spPr>
          <a:xfrm>
            <a:off x="204035" y="2974206"/>
            <a:ext cx="5150147" cy="1985868"/>
          </a:xfrm>
          <a:prstGeom prst="roundRect">
            <a:avLst>
              <a:gd name="adj" fmla="val 92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01AB235-48D0-11FA-B6FE-1B3B8C036FFD}"/>
              </a:ext>
            </a:extLst>
          </p:cNvPr>
          <p:cNvSpPr txBox="1"/>
          <p:nvPr/>
        </p:nvSpPr>
        <p:spPr>
          <a:xfrm>
            <a:off x="439868" y="3975636"/>
            <a:ext cx="4355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>
                <a:solidFill>
                  <a:srgbClr val="1905F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Meet Your New Surgical Team</a:t>
            </a:r>
            <a:br>
              <a:rPr lang="en-US" sz="120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Now delivering 24/7 surgical coverage close to home.</a:t>
            </a:r>
            <a:br>
              <a:rPr lang="en-US" sz="1350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1350" i="1" dirty="0">
                <a:solidFill>
                  <a:srgbClr val="0B287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Because when care stays local, communities thrive.</a:t>
            </a:r>
            <a:endParaRPr lang="en-US" sz="1350" i="1" dirty="0">
              <a:solidFill>
                <a:srgbClr val="0B28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50AD5999-C686-AFA5-9228-393D3BFA35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55816" y="3217548"/>
            <a:ext cx="2438564" cy="615231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5B91F383-4A39-D05F-9E91-024376C98193}"/>
              </a:ext>
            </a:extLst>
          </p:cNvPr>
          <p:cNvSpPr txBox="1"/>
          <p:nvPr/>
        </p:nvSpPr>
        <p:spPr>
          <a:xfrm>
            <a:off x="7510979" y="3793137"/>
            <a:ext cx="1435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rgbClr val="0B2874"/>
                </a:solidFill>
              </a:rPr>
              <a:t>Bob Smith</a:t>
            </a:r>
          </a:p>
          <a:p>
            <a:r>
              <a:rPr lang="en-US" sz="13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Credentials….</a:t>
            </a:r>
          </a:p>
        </p:txBody>
      </p:sp>
      <p:sp>
        <p:nvSpPr>
          <p:cNvPr id="77" name="Rounded Rectangle 76">
            <a:extLst>
              <a:ext uri="{FF2B5EF4-FFF2-40B4-BE49-F238E27FC236}">
                <a16:creationId xmlns:a16="http://schemas.microsoft.com/office/drawing/2014/main" id="{4989DF4B-D652-F836-2A06-23D55C7A2502}"/>
              </a:ext>
            </a:extLst>
          </p:cNvPr>
          <p:cNvSpPr/>
          <p:nvPr/>
        </p:nvSpPr>
        <p:spPr>
          <a:xfrm>
            <a:off x="5554447" y="3101709"/>
            <a:ext cx="1689980" cy="1683308"/>
          </a:xfrm>
          <a:prstGeom prst="roundRect">
            <a:avLst>
              <a:gd name="adj" fmla="val 5782"/>
            </a:avLst>
          </a:prstGeom>
          <a:blipFill>
            <a:blip r:embed="rId5"/>
            <a:stretch>
              <a:fillRect l="-187849" t="-17274" r="-63678" b="-117101"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831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SecurityGroups xmlns="5a347dbb-0562-4823-b25c-a4634986f0c1" xsi:nil="true"/>
    <MigrationWizId xmlns="5a347dbb-0562-4823-b25c-a4634986f0c1" xsi:nil="true"/>
    <MigrationWizIdPermissions xmlns="5a347dbb-0562-4823-b25c-a4634986f0c1" xsi:nil="true"/>
    <MigrationWizIdDocumentLibraryPermissions xmlns="5a347dbb-0562-4823-b25c-a4634986f0c1" xsi:nil="true"/>
    <MigrationWizIdVersion xmlns="5a347dbb-0562-4823-b25c-a4634986f0c1" xsi:nil="true"/>
    <lcf76f155ced4ddcb4097134ff3c332f xmlns="5a347dbb-0562-4823-b25c-a4634986f0c1">
      <Terms xmlns="http://schemas.microsoft.com/office/infopath/2007/PartnerControls"/>
    </lcf76f155ced4ddcb4097134ff3c332f>
    <lcf76f155ced4ddcb4097134ff3c332f6 xmlns="5a347dbb-0562-4823-b25c-a4634986f0c1" xsi:nil="true"/>
    <lcf76f155ced4ddcb4097134ff3c332f5 xmlns="5a347dbb-0562-4823-b25c-a4634986f0c1" xsi:nil="true"/>
    <TaxCatchAll xmlns="4e3cd7ac-3d4a-4129-8394-0e3f6c56590b" xsi:nil="true"/>
    <lcf76f155ced4ddcb4097134ff3c332f4 xmlns="5a347dbb-0562-4823-b25c-a4634986f0c1" xsi:nil="true"/>
    <lcf76f155ced4ddcb4097134ff3c332f3 xmlns="5a347dbb-0562-4823-b25c-a4634986f0c1" xsi:nil="true"/>
    <MigrationWizIdPermissionLevels xmlns="5a347dbb-0562-4823-b25c-a4634986f0c1" xsi:nil="true"/>
    <lcf76f155ced4ddcb4097134ff3c332f2 xmlns="5a347dbb-0562-4823-b25c-a4634986f0c1" xsi:nil="true"/>
    <lcf76f155ced4ddcb4097134ff3c332f1 xmlns="5a347dbb-0562-4823-b25c-a4634986f0c1" xsi:nil="true"/>
    <lcf76f155ced4ddcb4097134ff3c332f0 xmlns="5a347dbb-0562-4823-b25c-a4634986f0c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46D7AB5D2FA1A41963DC157AEE512FA" ma:contentTypeVersion="25" ma:contentTypeDescription="Create a new document." ma:contentTypeScope="" ma:versionID="1e0cb61f54cc001b2ff341c1eb139d8a">
  <xsd:schema xmlns:xsd="http://www.w3.org/2001/XMLSchema" xmlns:xs="http://www.w3.org/2001/XMLSchema" xmlns:p="http://schemas.microsoft.com/office/2006/metadata/properties" xmlns:ns2="5a347dbb-0562-4823-b25c-a4634986f0c1" xmlns:ns3="4e3cd7ac-3d4a-4129-8394-0e3f6c56590b" targetNamespace="http://schemas.microsoft.com/office/2006/metadata/properties" ma:root="true" ma:fieldsID="d2277bf05bdd1ca056cba8e332caf8c6" ns2:_="" ns3:_="">
    <xsd:import namespace="5a347dbb-0562-4823-b25c-a4634986f0c1"/>
    <xsd:import namespace="4e3cd7ac-3d4a-4129-8394-0e3f6c56590b"/>
    <xsd:element name="properties">
      <xsd:complexType>
        <xsd:sequence>
          <xsd:element name="documentManagement">
            <xsd:complexType>
              <xsd:all>
                <xsd:element ref="ns2:MigrationWizId" minOccurs="0"/>
                <xsd:element ref="ns2:MigrationWizIdPermissions" minOccurs="0"/>
                <xsd:element ref="ns2:MigrationWizIdVersion" minOccurs="0"/>
                <xsd:element ref="ns2:MigrationWizIdPermissionLevels" minOccurs="0"/>
                <xsd:element ref="ns2:MigrationWizIdDocumentLibraryPermissions" minOccurs="0"/>
                <xsd:element ref="ns2:MigrationWizIdSecurityGroups" minOccurs="0"/>
                <xsd:element ref="ns2:lcf76f155ced4ddcb4097134ff3c332f0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1" minOccurs="0"/>
                <xsd:element ref="ns2:lcf76f155ced4ddcb4097134ff3c332f2" minOccurs="0"/>
                <xsd:element ref="ns2:lcf76f155ced4ddcb4097134ff3c332f3" minOccurs="0"/>
                <xsd:element ref="ns2:lcf76f155ced4ddcb4097134ff3c332f4" minOccurs="0"/>
                <xsd:element ref="ns2:lcf76f155ced4ddcb4097134ff3c332f5" minOccurs="0"/>
                <xsd:element ref="ns2:lcf76f155ced4ddcb4097134ff3c332f6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347dbb-0562-4823-b25c-a4634986f0c1" elementFormDefault="qualified">
    <xsd:import namespace="http://schemas.microsoft.com/office/2006/documentManagement/types"/>
    <xsd:import namespace="http://schemas.microsoft.com/office/infopath/2007/PartnerControls"/>
    <xsd:element name="MigrationWizId" ma:index="8" nillable="true" ma:displayName="MigrationWizId" ma:internalName="MigrationWizId">
      <xsd:simpleType>
        <xsd:restriction base="dms:Text"/>
      </xsd:simpleType>
    </xsd:element>
    <xsd:element name="MigrationWizIdPermissions" ma:index="9" nillable="true" ma:displayName="MigrationWizIdPermissions" ma:internalName="MigrationWizIdPermissions">
      <xsd:simpleType>
        <xsd:restriction base="dms:Text"/>
      </xsd:simpleType>
    </xsd:element>
    <xsd:element name="MigrationWizIdVersion" ma:index="10" nillable="true" ma:displayName="MigrationWizIdVersion" ma:internalName="MigrationWizIdVersion">
      <xsd:simpleType>
        <xsd:restriction base="dms:Text"/>
      </xsd:simpleType>
    </xsd:element>
    <xsd:element name="MigrationWizIdPermissionLevels" ma:index="11" nillable="true" ma:displayName="MigrationWizIdPermissionLevels" ma:internalName="MigrationWizIdPermissionLevels">
      <xsd:simpleType>
        <xsd:restriction base="dms:Text"/>
      </xsd:simpleType>
    </xsd:element>
    <xsd:element name="MigrationWizIdDocumentLibraryPermissions" ma:index="12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3" nillable="true" ma:displayName="MigrationWizIdSecurityGroups" ma:internalName="MigrationWizIdSecurityGroups">
      <xsd:simpleType>
        <xsd:restriction base="dms:Text"/>
      </xsd:simpleType>
    </xsd:element>
    <xsd:element name="lcf76f155ced4ddcb4097134ff3c332f0" ma:index="14" nillable="true" ma:displayName="Image Tags_0" ma:hidden="true" ma:internalName="lcf76f155ced4ddcb4097134ff3c332f0" ma:readOnly="false">
      <xsd:simpleType>
        <xsd:restriction base="dms:Note"/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1" ma:index="23" nillable="true" ma:displayName="Image Tags_0" ma:hidden="true" ma:internalName="lcf76f155ced4ddcb4097134ff3c332f1" ma:readOnly="false">
      <xsd:simpleType>
        <xsd:restriction base="dms:Note"/>
      </xsd:simpleType>
    </xsd:element>
    <xsd:element name="lcf76f155ced4ddcb4097134ff3c332f2" ma:index="24" nillable="true" ma:displayName="Image Tags_0" ma:hidden="true" ma:internalName="lcf76f155ced4ddcb4097134ff3c332f2" ma:readOnly="false">
      <xsd:simpleType>
        <xsd:restriction base="dms:Note"/>
      </xsd:simpleType>
    </xsd:element>
    <xsd:element name="lcf76f155ced4ddcb4097134ff3c332f3" ma:index="25" nillable="true" ma:displayName="Image Tags_0" ma:hidden="true" ma:internalName="lcf76f155ced4ddcb4097134ff3c332f3" ma:readOnly="false">
      <xsd:simpleType>
        <xsd:restriction base="dms:Note"/>
      </xsd:simpleType>
    </xsd:element>
    <xsd:element name="lcf76f155ced4ddcb4097134ff3c332f4" ma:index="26" nillable="true" ma:displayName="Image Tags_0" ma:hidden="true" ma:internalName="lcf76f155ced4ddcb4097134ff3c332f4" ma:readOnly="false">
      <xsd:simpleType>
        <xsd:restriction base="dms:Note"/>
      </xsd:simpleType>
    </xsd:element>
    <xsd:element name="lcf76f155ced4ddcb4097134ff3c332f5" ma:index="27" nillable="true" ma:displayName="Image Tags_0" ma:hidden="true" ma:internalName="lcf76f155ced4ddcb4097134ff3c332f5" ma:readOnly="false">
      <xsd:simpleType>
        <xsd:restriction base="dms:Note"/>
      </xsd:simpleType>
    </xsd:element>
    <xsd:element name="lcf76f155ced4ddcb4097134ff3c332f6" ma:index="28" nillable="true" ma:displayName="Image Tags_0" ma:hidden="true" ma:internalName="lcf76f155ced4ddcb4097134ff3c332f6" ma:readOnly="false">
      <xsd:simpleType>
        <xsd:restriction base="dms:Note"/>
      </xsd:simpleType>
    </xsd:element>
    <xsd:element name="lcf76f155ced4ddcb4097134ff3c332f" ma:index="30" nillable="true" ma:taxonomy="true" ma:internalName="lcf76f155ced4ddcb4097134ff3c332f" ma:taxonomyFieldName="MediaServiceImageTags" ma:displayName="Image Tags" ma:readOnly="false" ma:fieldId="{5cf76f15-5ced-4ddc-b409-7134ff3c332f}" ma:taxonomyMulti="true" ma:sspId="3bab6c9d-ffce-4f13-9568-e5644df85c8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3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3cd7ac-3d4a-4129-8394-0e3f6c56590b" elementFormDefault="qualified">
    <xsd:import namespace="http://schemas.microsoft.com/office/2006/documentManagement/types"/>
    <xsd:import namespace="http://schemas.microsoft.com/office/infopath/2007/PartnerControls"/>
    <xsd:element name="TaxCatchAll" ma:index="31" nillable="true" ma:displayName="Taxonomy Catch All Column" ma:hidden="true" ma:list="{dc5d266b-80a0-4d6d-bd8f-db8128ba2ecc}" ma:internalName="TaxCatchAll" ma:showField="CatchAllData" ma:web="4e3cd7ac-3d4a-4129-8394-0e3f6c56590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EF7F8CF-4DBE-459C-866D-DF87A36DCE41}">
  <ds:schemaRefs>
    <ds:schemaRef ds:uri="http://schemas.openxmlformats.org/package/2006/metadata/core-properties"/>
    <ds:schemaRef ds:uri="http://purl.org/dc/elements/1.1/"/>
    <ds:schemaRef ds:uri="4e3cd7ac-3d4a-4129-8394-0e3f6c56590b"/>
    <ds:schemaRef ds:uri="http://www.w3.org/XML/1998/namespace"/>
    <ds:schemaRef ds:uri="5a347dbb-0562-4823-b25c-a4634986f0c1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BFF33C31-A3CB-4307-BF95-8B6533D78EB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0698889-1756-4C8C-868D-96513D535A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347dbb-0562-4823-b25c-a4634986f0c1"/>
    <ds:schemaRef ds:uri="4e3cd7ac-3d4a-4129-8394-0e3f6c5659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501</TotalTime>
  <Words>406</Words>
  <Application>Microsoft Macintosh PowerPoint</Application>
  <PresentationFormat>On-screen Show (16:9)</PresentationFormat>
  <Paragraphs>42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Judith Pelayo</dc:creator>
  <cp:lastModifiedBy>Hiren Patel</cp:lastModifiedBy>
  <cp:revision>57</cp:revision>
  <dcterms:created xsi:type="dcterms:W3CDTF">2025-05-12T18:16:40Z</dcterms:created>
  <dcterms:modified xsi:type="dcterms:W3CDTF">2025-05-28T13:59:00Z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0x010100346D7AB5D2FA1A41963DC157AEE512FA</vt:lpwstr>
  </property>
  <property fmtid="{D5CDD505-2E9C-101B-9397-08002B2CF9AE}" pid="3" name="MediaServiceImageTags">
    <vt:lpwstr/>
  </property>
</Properties>
</file>