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326F"/>
    <a:srgbClr val="223F9A"/>
    <a:srgbClr val="3E51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64" d="100"/>
          <a:sy n="64" d="100"/>
        </p:scale>
        <p:origin x="2466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A7F6CD7-FF1A-21F0-7066-7DA5B8858DCA}"/>
              </a:ext>
            </a:extLst>
          </p:cNvPr>
          <p:cNvSpPr>
            <a:spLocks/>
          </p:cNvSpPr>
          <p:nvPr userDrawn="1"/>
        </p:nvSpPr>
        <p:spPr>
          <a:xfrm>
            <a:off x="3543300" y="1986435"/>
            <a:ext cx="4229100" cy="8071965"/>
          </a:xfrm>
          <a:prstGeom prst="rect">
            <a:avLst/>
          </a:prstGeom>
          <a:solidFill>
            <a:srgbClr val="223F9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C131B3A0-A3B6-2C66-91AB-249CDE107A5D}"/>
              </a:ext>
            </a:extLst>
          </p:cNvPr>
          <p:cNvSpPr/>
          <p:nvPr userDrawn="1"/>
        </p:nvSpPr>
        <p:spPr>
          <a:xfrm rot="10800000">
            <a:off x="3547423" y="1982825"/>
            <a:ext cx="4224976" cy="2453841"/>
          </a:xfrm>
          <a:prstGeom prst="rect">
            <a:avLst/>
          </a:prstGeom>
          <a:gradFill flip="none" rotWithShape="1">
            <a:gsLst>
              <a:gs pos="0">
                <a:srgbClr val="223F9A"/>
              </a:gs>
              <a:gs pos="100000">
                <a:srgbClr val="26326F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A82874EB-075B-4EC8-8422-BC218FC9AA2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lum bright="70000" contrast="-70000"/>
            <a:alphaModFix amt="18000"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1226401"/>
            <a:ext cx="2628900" cy="41529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804EC9A-B75A-0F04-65EB-89446F984F32}"/>
              </a:ext>
            </a:extLst>
          </p:cNvPr>
          <p:cNvSpPr/>
          <p:nvPr userDrawn="1"/>
        </p:nvSpPr>
        <p:spPr>
          <a:xfrm>
            <a:off x="0" y="961564"/>
            <a:ext cx="7772400" cy="1024871"/>
          </a:xfrm>
          <a:prstGeom prst="rect">
            <a:avLst/>
          </a:prstGeom>
          <a:solidFill>
            <a:srgbClr val="26326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ED9C5BC-755E-1B07-20CB-00D1EA9824CF}"/>
              </a:ext>
            </a:extLst>
          </p:cNvPr>
          <p:cNvSpPr/>
          <p:nvPr userDrawn="1"/>
        </p:nvSpPr>
        <p:spPr>
          <a:xfrm>
            <a:off x="0" y="9064"/>
            <a:ext cx="7772400" cy="952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6809" y="1226401"/>
            <a:ext cx="6743291" cy="487024"/>
          </a:xfrm>
        </p:spPr>
        <p:txBody>
          <a:bodyPr>
            <a:no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2254C31-F1E0-97A3-AC8F-5AAD34F45CE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6809" y="222404"/>
            <a:ext cx="2035278" cy="551221"/>
          </a:xfrm>
          <a:prstGeom prst="rect">
            <a:avLst/>
          </a:prstGeom>
        </p:spPr>
      </p:pic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A155E00-94C4-5FEC-4587-137D84CED80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39843" y="2209191"/>
            <a:ext cx="3049457" cy="2387379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62846D8A-4AE0-E7AD-6B91-CEDC94B683C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86201" y="2641541"/>
            <a:ext cx="3479390" cy="1889631"/>
          </a:xfrm>
        </p:spPr>
        <p:txBody>
          <a:bodyPr lIns="0" rIns="0" anchor="t">
            <a:normAutofit/>
          </a:bodyPr>
          <a:lstStyle>
            <a:lvl2pPr marL="0" indent="0" algn="l">
              <a:buNone/>
              <a:defRPr sz="1800">
                <a:solidFill>
                  <a:schemeClr val="bg1"/>
                </a:solidFill>
              </a:defRPr>
            </a:lvl2pPr>
          </a:lstStyle>
          <a:p>
            <a:pPr lvl="1"/>
            <a:r>
              <a:rPr lang="en-US" dirty="0"/>
              <a:t>Professional information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7095AE3-07C0-5853-A117-A212F626B698}"/>
              </a:ext>
            </a:extLst>
          </p:cNvPr>
          <p:cNvSpPr txBox="1"/>
          <p:nvPr userDrawn="1"/>
        </p:nvSpPr>
        <p:spPr>
          <a:xfrm>
            <a:off x="4368800" y="2209190"/>
            <a:ext cx="2574413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600" b="1" i="0" u="none" strike="noStrike" baseline="0" dirty="0">
                <a:solidFill>
                  <a:srgbClr val="FFFFFF"/>
                </a:solidFill>
                <a:latin typeface="+mn-lt"/>
                <a:cs typeface="Calibri" panose="020F0502020204030204" pitchFamily="34" charset="0"/>
              </a:rPr>
              <a:t>PROFESSIONAL PROFILE</a:t>
            </a:r>
            <a:endParaRPr lang="en-US" sz="1600" b="1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81B0835-68A1-A639-2FB1-F6C6F614AF3B}"/>
              </a:ext>
            </a:extLst>
          </p:cNvPr>
          <p:cNvSpPr txBox="1"/>
          <p:nvPr userDrawn="1"/>
        </p:nvSpPr>
        <p:spPr>
          <a:xfrm>
            <a:off x="4394200" y="4921863"/>
            <a:ext cx="1129668" cy="338554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600" b="1" i="0" u="none" strike="noStrike" baseline="0" dirty="0">
                <a:solidFill>
                  <a:srgbClr val="FFFFFF"/>
                </a:solidFill>
                <a:latin typeface="+mn-lt"/>
                <a:cs typeface="Calibri" panose="020F0502020204030204" pitchFamily="34" charset="0"/>
              </a:rPr>
              <a:t>EDUCATION</a:t>
            </a:r>
            <a:endParaRPr lang="en-US" sz="1600" b="1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8BA26AAA-A73C-9C2F-8869-FA8E5290331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86199" y="5355352"/>
            <a:ext cx="3479391" cy="3598147"/>
          </a:xfrm>
        </p:spPr>
        <p:txBody>
          <a:bodyPr lIns="0" rIns="0" anchor="t">
            <a:normAutofit/>
          </a:bodyPr>
          <a:lstStyle>
            <a:lvl2pPr marL="285750" indent="-285750" algn="l">
              <a:lnSpc>
                <a:spcPct val="90000"/>
              </a:lnSpc>
              <a:buClr>
                <a:srgbClr val="26326F"/>
              </a:buClr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2pPr>
          </a:lstStyle>
          <a:p>
            <a:pPr lvl="1"/>
            <a:r>
              <a:rPr lang="en-US" dirty="0"/>
              <a:t>Education information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539E1384-6283-8067-9B7C-A5A24D0E32E1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886200" y="2195985"/>
            <a:ext cx="338554" cy="338554"/>
          </a:xfrm>
          <a:prstGeom prst="rect">
            <a:avLst/>
          </a:prstGeom>
        </p:spPr>
      </p:pic>
      <p:pic>
        <p:nvPicPr>
          <p:cNvPr id="24" name="Graphic 23">
            <a:extLst>
              <a:ext uri="{FF2B5EF4-FFF2-40B4-BE49-F238E27FC236}">
                <a16:creationId xmlns:a16="http://schemas.microsoft.com/office/drawing/2014/main" id="{982FE476-8112-1396-09CD-46D32614D883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885396" y="4927508"/>
            <a:ext cx="384298" cy="384298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424DF81-DCB3-A536-E786-2DA12A07F7F1}"/>
              </a:ext>
            </a:extLst>
          </p:cNvPr>
          <p:cNvCxnSpPr/>
          <p:nvPr userDrawn="1"/>
        </p:nvCxnSpPr>
        <p:spPr>
          <a:xfrm>
            <a:off x="3885396" y="4781862"/>
            <a:ext cx="3480195" cy="0"/>
          </a:xfrm>
          <a:prstGeom prst="line">
            <a:avLst/>
          </a:prstGeom>
          <a:ln>
            <a:solidFill>
              <a:srgbClr val="3E51A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86F7817-298A-9B56-26DF-3142ABE90DF5}"/>
              </a:ext>
            </a:extLst>
          </p:cNvPr>
          <p:cNvCxnSpPr>
            <a:cxnSpLocks/>
          </p:cNvCxnSpPr>
          <p:nvPr userDrawn="1"/>
        </p:nvCxnSpPr>
        <p:spPr>
          <a:xfrm>
            <a:off x="239843" y="4772368"/>
            <a:ext cx="3049457" cy="0"/>
          </a:xfrm>
          <a:prstGeom prst="line">
            <a:avLst/>
          </a:prstGeom>
          <a:ln>
            <a:solidFill>
              <a:srgbClr val="223F9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6D5548B-0140-B78C-368F-ABAD91108023}"/>
              </a:ext>
            </a:extLst>
          </p:cNvPr>
          <p:cNvSpPr txBox="1"/>
          <p:nvPr userDrawn="1"/>
        </p:nvSpPr>
        <p:spPr>
          <a:xfrm>
            <a:off x="917781" y="4906160"/>
            <a:ext cx="2371520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600" b="1" i="0" u="none" strike="noStrike" baseline="0" dirty="0">
                <a:solidFill>
                  <a:srgbClr val="26326F"/>
                </a:solidFill>
                <a:latin typeface="+mn-lt"/>
                <a:cs typeface="Calibri" panose="020F0502020204030204" pitchFamily="34" charset="0"/>
              </a:rPr>
              <a:t>SKILLS</a:t>
            </a:r>
            <a:endParaRPr lang="en-US" sz="1600" b="1" dirty="0">
              <a:solidFill>
                <a:srgbClr val="26326F"/>
              </a:solidFill>
              <a:latin typeface="+mn-lt"/>
              <a:cs typeface="Calibri" panose="020F0502020204030204" pitchFamily="34" charset="0"/>
            </a:endParaRPr>
          </a:p>
        </p:txBody>
      </p:sp>
      <p:pic>
        <p:nvPicPr>
          <p:cNvPr id="33" name="Graphic 32">
            <a:extLst>
              <a:ext uri="{FF2B5EF4-FFF2-40B4-BE49-F238E27FC236}">
                <a16:creationId xmlns:a16="http://schemas.microsoft.com/office/drawing/2014/main" id="{43B57B41-2575-00F4-1213-9E0A36E10D83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22248" y="4876181"/>
            <a:ext cx="368533" cy="368533"/>
          </a:xfrm>
          <a:prstGeom prst="rect">
            <a:avLst/>
          </a:prstGeom>
        </p:spPr>
      </p:pic>
      <p:sp>
        <p:nvSpPr>
          <p:cNvPr id="34" name="Text Placeholder 15">
            <a:extLst>
              <a:ext uri="{FF2B5EF4-FFF2-40B4-BE49-F238E27FC236}">
                <a16:creationId xmlns:a16="http://schemas.microsoft.com/office/drawing/2014/main" id="{7B8CC78E-BEC6-5DAD-2BF6-967C73B6E10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3159" y="5341643"/>
            <a:ext cx="2867052" cy="1127738"/>
          </a:xfrm>
        </p:spPr>
        <p:txBody>
          <a:bodyPr lIns="0" rIns="0" anchor="t">
            <a:normAutofit/>
          </a:bodyPr>
          <a:lstStyle>
            <a:lvl2pPr marL="0" indent="0" algn="l">
              <a:buNone/>
              <a:defRPr sz="1800">
                <a:solidFill>
                  <a:srgbClr val="26326F"/>
                </a:solidFill>
              </a:defRPr>
            </a:lvl2pPr>
          </a:lstStyle>
          <a:p>
            <a:pPr lvl="1"/>
            <a:r>
              <a:rPr lang="en-US" dirty="0"/>
              <a:t>Skill information goes here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5B6EA633-3C73-85EE-2608-C2322A627A65}"/>
              </a:ext>
            </a:extLst>
          </p:cNvPr>
          <p:cNvCxnSpPr>
            <a:cxnSpLocks/>
          </p:cNvCxnSpPr>
          <p:nvPr userDrawn="1"/>
        </p:nvCxnSpPr>
        <p:spPr>
          <a:xfrm>
            <a:off x="239843" y="6652730"/>
            <a:ext cx="3049457" cy="0"/>
          </a:xfrm>
          <a:prstGeom prst="line">
            <a:avLst/>
          </a:prstGeom>
          <a:ln>
            <a:solidFill>
              <a:srgbClr val="223F9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164DF00B-26A8-0352-58D4-8A40839874E2}"/>
              </a:ext>
            </a:extLst>
          </p:cNvPr>
          <p:cNvSpPr txBox="1"/>
          <p:nvPr userDrawn="1"/>
        </p:nvSpPr>
        <p:spPr>
          <a:xfrm>
            <a:off x="917781" y="6786522"/>
            <a:ext cx="2371520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600" b="1" i="0" u="none" strike="noStrike" baseline="0" dirty="0">
                <a:solidFill>
                  <a:srgbClr val="26326F"/>
                </a:solidFill>
                <a:latin typeface="+mn-lt"/>
                <a:cs typeface="Calibri" panose="020F0502020204030204" pitchFamily="34" charset="0"/>
              </a:rPr>
              <a:t>HOBBIES</a:t>
            </a:r>
            <a:endParaRPr lang="en-US" sz="1600" b="1" dirty="0">
              <a:solidFill>
                <a:srgbClr val="26326F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40" name="Text Placeholder 15">
            <a:extLst>
              <a:ext uri="{FF2B5EF4-FFF2-40B4-BE49-F238E27FC236}">
                <a16:creationId xmlns:a16="http://schemas.microsoft.com/office/drawing/2014/main" id="{B64537AA-C5B8-F651-99B7-164A47ECBEA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22248" y="7222005"/>
            <a:ext cx="2867052" cy="1116197"/>
          </a:xfrm>
        </p:spPr>
        <p:txBody>
          <a:bodyPr lIns="0" rIns="0" anchor="t">
            <a:normAutofit/>
          </a:bodyPr>
          <a:lstStyle>
            <a:lvl2pPr marL="0" indent="0" algn="l">
              <a:buNone/>
              <a:defRPr sz="1800">
                <a:solidFill>
                  <a:srgbClr val="26326F"/>
                </a:solidFill>
              </a:defRPr>
            </a:lvl2pPr>
          </a:lstStyle>
          <a:p>
            <a:pPr lvl="1"/>
            <a:r>
              <a:rPr lang="en-US" dirty="0"/>
              <a:t>Hobbies information goes here</a:t>
            </a:r>
          </a:p>
        </p:txBody>
      </p:sp>
      <p:pic>
        <p:nvPicPr>
          <p:cNvPr id="42" name="Graphic 41">
            <a:extLst>
              <a:ext uri="{FF2B5EF4-FFF2-40B4-BE49-F238E27FC236}">
                <a16:creationId xmlns:a16="http://schemas.microsoft.com/office/drawing/2014/main" id="{6CC201BF-7553-E8BD-4C8E-650CD4235495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33159" y="6789416"/>
            <a:ext cx="346710" cy="346710"/>
          </a:xfrm>
          <a:prstGeom prst="rect">
            <a:avLst/>
          </a:prstGeom>
        </p:spPr>
      </p:pic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756DDE6-D9F9-8257-E644-4396E8D99481}"/>
              </a:ext>
            </a:extLst>
          </p:cNvPr>
          <p:cNvCxnSpPr>
            <a:cxnSpLocks/>
          </p:cNvCxnSpPr>
          <p:nvPr userDrawn="1"/>
        </p:nvCxnSpPr>
        <p:spPr>
          <a:xfrm>
            <a:off x="239843" y="8521553"/>
            <a:ext cx="3045994" cy="0"/>
          </a:xfrm>
          <a:prstGeom prst="line">
            <a:avLst/>
          </a:prstGeom>
          <a:ln>
            <a:solidFill>
              <a:srgbClr val="223F9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BF762F5C-DD99-63A2-CDAA-8BD9F9F307EB}"/>
              </a:ext>
            </a:extLst>
          </p:cNvPr>
          <p:cNvSpPr txBox="1"/>
          <p:nvPr userDrawn="1"/>
        </p:nvSpPr>
        <p:spPr>
          <a:xfrm>
            <a:off x="914318" y="8655345"/>
            <a:ext cx="2371520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600" b="1" i="0" u="none" strike="noStrike" baseline="0" dirty="0">
                <a:solidFill>
                  <a:srgbClr val="26326F"/>
                </a:solidFill>
                <a:latin typeface="+mn-lt"/>
                <a:cs typeface="Calibri" panose="020F0502020204030204" pitchFamily="34" charset="0"/>
              </a:rPr>
              <a:t>LANGUAGE</a:t>
            </a:r>
            <a:endParaRPr lang="en-US" sz="1600" b="1" dirty="0">
              <a:solidFill>
                <a:srgbClr val="26326F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45" name="Text Placeholder 15">
            <a:extLst>
              <a:ext uri="{FF2B5EF4-FFF2-40B4-BE49-F238E27FC236}">
                <a16:creationId xmlns:a16="http://schemas.microsoft.com/office/drawing/2014/main" id="{94ECB903-E96E-4B1A-C02A-33B27690604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8785" y="9090828"/>
            <a:ext cx="2867052" cy="547410"/>
          </a:xfrm>
        </p:spPr>
        <p:txBody>
          <a:bodyPr lIns="0" rIns="0" anchor="t">
            <a:normAutofit/>
          </a:bodyPr>
          <a:lstStyle>
            <a:lvl2pPr marL="0" indent="0" algn="l">
              <a:buNone/>
              <a:defRPr sz="1800">
                <a:solidFill>
                  <a:srgbClr val="26326F"/>
                </a:solidFill>
              </a:defRPr>
            </a:lvl2pPr>
          </a:lstStyle>
          <a:p>
            <a:pPr lvl="1"/>
            <a:r>
              <a:rPr lang="en-US" dirty="0"/>
              <a:t>Language information goes here</a:t>
            </a:r>
          </a:p>
        </p:txBody>
      </p:sp>
      <p:pic>
        <p:nvPicPr>
          <p:cNvPr id="47" name="Graphic 46">
            <a:extLst>
              <a:ext uri="{FF2B5EF4-FFF2-40B4-BE49-F238E27FC236}">
                <a16:creationId xmlns:a16="http://schemas.microsoft.com/office/drawing/2014/main" id="{05FA74DE-2E16-DB28-2A79-DE1BB7E4C09B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327058" y="0"/>
            <a:ext cx="1445342" cy="2283221"/>
          </a:xfrm>
          <a:prstGeom prst="rect">
            <a:avLst/>
          </a:prstGeom>
        </p:spPr>
      </p:pic>
      <p:pic>
        <p:nvPicPr>
          <p:cNvPr id="49" name="Graphic 48">
            <a:extLst>
              <a:ext uri="{FF2B5EF4-FFF2-40B4-BE49-F238E27FC236}">
                <a16:creationId xmlns:a16="http://schemas.microsoft.com/office/drawing/2014/main" id="{093A2852-614D-6F53-733D-8495714B2551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472037" y="8704905"/>
            <a:ext cx="268953" cy="268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835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2308-DD05-442B-A6C9-39104FF75150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AA3EC-A751-4176-AFB6-C8CCD1AFD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765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2308-DD05-442B-A6C9-39104FF75150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AA3EC-A751-4176-AFB6-C8CCD1AFD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643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2308-DD05-442B-A6C9-39104FF75150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AA3EC-A751-4176-AFB6-C8CCD1AFD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60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2308-DD05-442B-A6C9-39104FF75150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AA3EC-A751-4176-AFB6-C8CCD1AFD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977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2308-DD05-442B-A6C9-39104FF75150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AA3EC-A751-4176-AFB6-C8CCD1AFD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186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2308-DD05-442B-A6C9-39104FF75150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AA3EC-A751-4176-AFB6-C8CCD1AFD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684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2308-DD05-442B-A6C9-39104FF75150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AA3EC-A751-4176-AFB6-C8CCD1AFD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078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2308-DD05-442B-A6C9-39104FF75150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AA3EC-A751-4176-AFB6-C8CCD1AFD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886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2308-DD05-442B-A6C9-39104FF75150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AA3EC-A751-4176-AFB6-C8CCD1AFD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267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2308-DD05-442B-A6C9-39104FF75150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AA3EC-A751-4176-AFB6-C8CCD1AFD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510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2351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0FB2308-DD05-442B-A6C9-39104FF75150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5AA3EC-A751-4176-AFB6-C8CCD1AFD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493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None/>
        <a:defRPr sz="1600" kern="1200">
          <a:solidFill>
            <a:schemeClr val="bg1"/>
          </a:solidFill>
          <a:latin typeface="+mn-lt"/>
          <a:ea typeface="+mn-ea"/>
          <a:cs typeface="+mn-cs"/>
        </a:defRPr>
      </a:lvl1pPr>
      <a:lvl2pPr marL="388620" indent="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None/>
        <a:defRPr sz="2040" kern="1200">
          <a:solidFill>
            <a:schemeClr val="bg1"/>
          </a:solidFill>
          <a:latin typeface="+mn-lt"/>
          <a:ea typeface="+mn-ea"/>
          <a:cs typeface="+mn-cs"/>
        </a:defRPr>
      </a:lvl2pPr>
      <a:lvl3pPr marL="777240" indent="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None/>
        <a:defRPr sz="1700" kern="1200">
          <a:solidFill>
            <a:schemeClr val="bg1"/>
          </a:solidFill>
          <a:latin typeface="+mn-lt"/>
          <a:ea typeface="+mn-ea"/>
          <a:cs typeface="+mn-cs"/>
        </a:defRPr>
      </a:lvl3pPr>
      <a:lvl4pPr marL="1165860" indent="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None/>
        <a:defRPr sz="1530" kern="1200">
          <a:solidFill>
            <a:schemeClr val="bg1"/>
          </a:solidFill>
          <a:latin typeface="+mn-lt"/>
          <a:ea typeface="+mn-ea"/>
          <a:cs typeface="+mn-cs"/>
        </a:defRPr>
      </a:lvl4pPr>
      <a:lvl5pPr marL="1554480" indent="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None/>
        <a:defRPr sz="1530" kern="1200">
          <a:solidFill>
            <a:schemeClr val="bg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11">
            <a:extLst>
              <a:ext uri="{FF2B5EF4-FFF2-40B4-BE49-F238E27FC236}">
                <a16:creationId xmlns:a16="http://schemas.microsoft.com/office/drawing/2014/main" id="{4109ABEE-4418-BA2F-C872-213F40FA55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6809" y="1226401"/>
            <a:ext cx="6743291" cy="487024"/>
          </a:xfrm>
        </p:spPr>
        <p:txBody>
          <a:bodyPr/>
          <a:lstStyle/>
          <a:p>
            <a:r>
              <a:rPr lang="en-US" dirty="0"/>
              <a:t>Jeff D. Headrick, M.D.</a:t>
            </a:r>
          </a:p>
        </p:txBody>
      </p:sp>
      <p:pic>
        <p:nvPicPr>
          <p:cNvPr id="78" name="Picture Placeholder 77" descr="A person in a suit and tie&#10;&#10;AI-generated content may be incorrect.">
            <a:extLst>
              <a:ext uri="{FF2B5EF4-FFF2-40B4-BE49-F238E27FC236}">
                <a16:creationId xmlns:a16="http://schemas.microsoft.com/office/drawing/2014/main" id="{B53D39A2-3C60-E53F-4E12-57C0085CC51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9" t="4727" r="345" b="37191"/>
          <a:stretch/>
        </p:blipFill>
        <p:spPr>
          <a:xfrm>
            <a:off x="239713" y="2209800"/>
            <a:ext cx="3049587" cy="2386013"/>
          </a:xfrm>
        </p:spPr>
      </p:pic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A971229C-FF67-B2EB-F53F-66F89CBD2A4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886201" y="2641541"/>
            <a:ext cx="3479390" cy="1889631"/>
          </a:xfrm>
        </p:spPr>
        <p:txBody>
          <a:bodyPr/>
          <a:lstStyle/>
          <a:p>
            <a:r>
              <a:rPr lang="en-US" dirty="0"/>
              <a:t>Experienced orthopedic surgeon specializing in joint reconstruction and sports medicine. Extensive military and civilian medical practice spanning decades.</a:t>
            </a:r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C766FA0E-5AF3-3ECE-CB03-6F752637883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886199" y="5355352"/>
            <a:ext cx="3479391" cy="3598147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B.S. in Ocean Engineering, U.S. Naval Academy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Pre-med studies, Texas Tech University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M.D., Texas Tech Medical School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Transitional Internship, Balboa Naval Hospital, San Diego, 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Phoenix Orthopedic Residency Program, Phoenix, AZ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Fellowship in Adult Joint Reconstruction, New England Baptist Hospital and Brigham and Women’s Hospital, Boston, MA</a:t>
            </a:r>
          </a:p>
        </p:txBody>
      </p:sp>
      <p:sp>
        <p:nvSpPr>
          <p:cNvPr id="68" name="Text Placeholder 67">
            <a:extLst>
              <a:ext uri="{FF2B5EF4-FFF2-40B4-BE49-F238E27FC236}">
                <a16:creationId xmlns:a16="http://schemas.microsoft.com/office/drawing/2014/main" id="{76952931-7A99-72A2-FCCA-45EF3EE241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3159" y="5341643"/>
            <a:ext cx="2867052" cy="1127738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6326F"/>
                </a:solidFill>
              </a:rPr>
              <a:t>Arthroscopy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6326F"/>
                </a:solidFill>
              </a:rPr>
              <a:t>Total hip and knee replacement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6326F"/>
                </a:solidFill>
              </a:rPr>
              <a:t>Knee and Shoulder Sports Medicine</a:t>
            </a:r>
          </a:p>
        </p:txBody>
      </p:sp>
      <p:sp>
        <p:nvSpPr>
          <p:cNvPr id="75" name="Text Placeholder 74">
            <a:extLst>
              <a:ext uri="{FF2B5EF4-FFF2-40B4-BE49-F238E27FC236}">
                <a16:creationId xmlns:a16="http://schemas.microsoft.com/office/drawing/2014/main" id="{B660329A-DAB3-80A4-DF07-E0A2357AD66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22248" y="7222005"/>
            <a:ext cx="2867052" cy="1116197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6326F"/>
                </a:solidFill>
              </a:rPr>
              <a:t>Enjoys fitness and participating in Spartan Races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6326F"/>
                </a:solidFill>
              </a:rPr>
              <a:t>Snow Skiing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6326F"/>
                </a:solidFill>
              </a:rPr>
              <a:t>Scuba Diving</a:t>
            </a:r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9BF45AE6-C919-0EFC-E50A-156BB9F7BDE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18785" y="9090828"/>
            <a:ext cx="2867052" cy="54741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6326F"/>
                </a:solidFill>
              </a:rPr>
              <a:t>English</a:t>
            </a:r>
          </a:p>
        </p:txBody>
      </p:sp>
    </p:spTree>
    <p:extLst>
      <p:ext uri="{BB962C8B-B14F-4D97-AF65-F5344CB8AC3E}">
        <p14:creationId xmlns:p14="http://schemas.microsoft.com/office/powerpoint/2010/main" val="16348545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46D7AB5D2FA1A41963DC157AEE512FA" ma:contentTypeVersion="25" ma:contentTypeDescription="Create a new document." ma:contentTypeScope="" ma:versionID="1e0cb61f54cc001b2ff341c1eb139d8a">
  <xsd:schema xmlns:xsd="http://www.w3.org/2001/XMLSchema" xmlns:xs="http://www.w3.org/2001/XMLSchema" xmlns:p="http://schemas.microsoft.com/office/2006/metadata/properties" xmlns:ns2="5a347dbb-0562-4823-b25c-a4634986f0c1" xmlns:ns3="4e3cd7ac-3d4a-4129-8394-0e3f6c56590b" targetNamespace="http://schemas.microsoft.com/office/2006/metadata/properties" ma:root="true" ma:fieldsID="d2277bf05bdd1ca056cba8e332caf8c6" ns2:_="" ns3:_="">
    <xsd:import namespace="5a347dbb-0562-4823-b25c-a4634986f0c1"/>
    <xsd:import namespace="4e3cd7ac-3d4a-4129-8394-0e3f6c56590b"/>
    <xsd:element name="properties">
      <xsd:complexType>
        <xsd:sequence>
          <xsd:element name="documentManagement">
            <xsd:complexType>
              <xsd:all>
                <xsd:element ref="ns2:MigrationWizId" minOccurs="0"/>
                <xsd:element ref="ns2:MigrationWizIdPermissions" minOccurs="0"/>
                <xsd:element ref="ns2:MigrationWizIdVersion" minOccurs="0"/>
                <xsd:element ref="ns2:MigrationWizIdPermissionLevels" minOccurs="0"/>
                <xsd:element ref="ns2:MigrationWizIdDocumentLibraryPermissions" minOccurs="0"/>
                <xsd:element ref="ns2:MigrationWizIdSecurityGroups" minOccurs="0"/>
                <xsd:element ref="ns2:lcf76f155ced4ddcb4097134ff3c332f0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1" minOccurs="0"/>
                <xsd:element ref="ns2:lcf76f155ced4ddcb4097134ff3c332f2" minOccurs="0"/>
                <xsd:element ref="ns2:lcf76f155ced4ddcb4097134ff3c332f3" minOccurs="0"/>
                <xsd:element ref="ns2:lcf76f155ced4ddcb4097134ff3c332f4" minOccurs="0"/>
                <xsd:element ref="ns2:lcf76f155ced4ddcb4097134ff3c332f5" minOccurs="0"/>
                <xsd:element ref="ns2:lcf76f155ced4ddcb4097134ff3c332f6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347dbb-0562-4823-b25c-a4634986f0c1" elementFormDefault="qualified">
    <xsd:import namespace="http://schemas.microsoft.com/office/2006/documentManagement/types"/>
    <xsd:import namespace="http://schemas.microsoft.com/office/infopath/2007/PartnerControls"/>
    <xsd:element name="MigrationWizId" ma:index="8" nillable="true" ma:displayName="MigrationWizId" ma:internalName="MigrationWizId">
      <xsd:simpleType>
        <xsd:restriction base="dms:Text"/>
      </xsd:simpleType>
    </xsd:element>
    <xsd:element name="MigrationWizIdPermissions" ma:index="9" nillable="true" ma:displayName="MigrationWizIdPermissions" ma:internalName="MigrationWizIdPermissions">
      <xsd:simpleType>
        <xsd:restriction base="dms:Text"/>
      </xsd:simpleType>
    </xsd:element>
    <xsd:element name="MigrationWizIdVersion" ma:index="10" nillable="true" ma:displayName="MigrationWizIdVersion" ma:internalName="MigrationWizIdVersion">
      <xsd:simpleType>
        <xsd:restriction base="dms:Text"/>
      </xsd:simpleType>
    </xsd:element>
    <xsd:element name="MigrationWizIdPermissionLevels" ma:index="11" nillable="true" ma:displayName="MigrationWizIdPermissionLevels" ma:internalName="MigrationWizIdPermissionLevels">
      <xsd:simpleType>
        <xsd:restriction base="dms:Text"/>
      </xsd:simpleType>
    </xsd:element>
    <xsd:element name="MigrationWizIdDocumentLibraryPermissions" ma:index="12" nillable="true" ma:displayName="MigrationWizIdDocumentLibraryPermissions" ma:internalName="MigrationWizIdDocumentLibraryPermissions">
      <xsd:simpleType>
        <xsd:restriction base="dms:Text"/>
      </xsd:simpleType>
    </xsd:element>
    <xsd:element name="MigrationWizIdSecurityGroups" ma:index="13" nillable="true" ma:displayName="MigrationWizIdSecurityGroups" ma:internalName="MigrationWizIdSecurityGroups">
      <xsd:simpleType>
        <xsd:restriction base="dms:Text"/>
      </xsd:simpleType>
    </xsd:element>
    <xsd:element name="lcf76f155ced4ddcb4097134ff3c332f0" ma:index="14" nillable="true" ma:displayName="Image Tags_0" ma:hidden="true" ma:internalName="lcf76f155ced4ddcb4097134ff3c332f0" ma:readOnly="false">
      <xsd:simpleType>
        <xsd:restriction base="dms:Note"/>
      </xsd:simpleType>
    </xsd:element>
    <xsd:element name="MediaServiceMetadata" ma:index="15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6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1" ma:index="23" nillable="true" ma:displayName="Image Tags_0" ma:hidden="true" ma:internalName="lcf76f155ced4ddcb4097134ff3c332f1" ma:readOnly="false">
      <xsd:simpleType>
        <xsd:restriction base="dms:Note"/>
      </xsd:simpleType>
    </xsd:element>
    <xsd:element name="lcf76f155ced4ddcb4097134ff3c332f2" ma:index="24" nillable="true" ma:displayName="Image Tags_0" ma:hidden="true" ma:internalName="lcf76f155ced4ddcb4097134ff3c332f2" ma:readOnly="false">
      <xsd:simpleType>
        <xsd:restriction base="dms:Note"/>
      </xsd:simpleType>
    </xsd:element>
    <xsd:element name="lcf76f155ced4ddcb4097134ff3c332f3" ma:index="25" nillable="true" ma:displayName="Image Tags_0" ma:hidden="true" ma:internalName="lcf76f155ced4ddcb4097134ff3c332f3" ma:readOnly="false">
      <xsd:simpleType>
        <xsd:restriction base="dms:Note"/>
      </xsd:simpleType>
    </xsd:element>
    <xsd:element name="lcf76f155ced4ddcb4097134ff3c332f4" ma:index="26" nillable="true" ma:displayName="Image Tags_0" ma:hidden="true" ma:internalName="lcf76f155ced4ddcb4097134ff3c332f4" ma:readOnly="false">
      <xsd:simpleType>
        <xsd:restriction base="dms:Note"/>
      </xsd:simpleType>
    </xsd:element>
    <xsd:element name="lcf76f155ced4ddcb4097134ff3c332f5" ma:index="27" nillable="true" ma:displayName="Image Tags_0" ma:hidden="true" ma:internalName="lcf76f155ced4ddcb4097134ff3c332f5" ma:readOnly="false">
      <xsd:simpleType>
        <xsd:restriction base="dms:Note"/>
      </xsd:simpleType>
    </xsd:element>
    <xsd:element name="lcf76f155ced4ddcb4097134ff3c332f6" ma:index="28" nillable="true" ma:displayName="Image Tags_0" ma:hidden="true" ma:internalName="lcf76f155ced4ddcb4097134ff3c332f6" ma:readOnly="false">
      <xsd:simpleType>
        <xsd:restriction base="dms:Note"/>
      </xsd:simpleType>
    </xsd:element>
    <xsd:element name="lcf76f155ced4ddcb4097134ff3c332f" ma:index="30" nillable="true" ma:taxonomy="true" ma:internalName="lcf76f155ced4ddcb4097134ff3c332f" ma:taxonomyFieldName="MediaServiceImageTags" ma:displayName="Image Tags" ma:readOnly="false" ma:fieldId="{5cf76f15-5ced-4ddc-b409-7134ff3c332f}" ma:taxonomyMulti="true" ma:sspId="3bab6c9d-ffce-4f13-9568-e5644df85c8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3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3cd7ac-3d4a-4129-8394-0e3f6c56590b" elementFormDefault="qualified">
    <xsd:import namespace="http://schemas.microsoft.com/office/2006/documentManagement/types"/>
    <xsd:import namespace="http://schemas.microsoft.com/office/infopath/2007/PartnerControls"/>
    <xsd:element name="TaxCatchAll" ma:index="31" nillable="true" ma:displayName="Taxonomy Catch All Column" ma:hidden="true" ma:list="{dc5d266b-80a0-4d6d-bd8f-db8128ba2ecc}" ma:internalName="TaxCatchAll" ma:showField="CatchAllData" ma:web="4e3cd7ac-3d4a-4129-8394-0e3f6c56590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igrationWizIdSecurityGroups xmlns="5a347dbb-0562-4823-b25c-a4634986f0c1" xsi:nil="true"/>
    <MigrationWizId xmlns="5a347dbb-0562-4823-b25c-a4634986f0c1" xsi:nil="true"/>
    <MigrationWizIdPermissions xmlns="5a347dbb-0562-4823-b25c-a4634986f0c1" xsi:nil="true"/>
    <MigrationWizIdDocumentLibraryPermissions xmlns="5a347dbb-0562-4823-b25c-a4634986f0c1" xsi:nil="true"/>
    <MigrationWizIdVersion xmlns="5a347dbb-0562-4823-b25c-a4634986f0c1" xsi:nil="true"/>
    <lcf76f155ced4ddcb4097134ff3c332f xmlns="5a347dbb-0562-4823-b25c-a4634986f0c1">
      <Terms xmlns="http://schemas.microsoft.com/office/infopath/2007/PartnerControls"/>
    </lcf76f155ced4ddcb4097134ff3c332f>
    <lcf76f155ced4ddcb4097134ff3c332f6 xmlns="5a347dbb-0562-4823-b25c-a4634986f0c1" xsi:nil="true"/>
    <lcf76f155ced4ddcb4097134ff3c332f5 xmlns="5a347dbb-0562-4823-b25c-a4634986f0c1" xsi:nil="true"/>
    <TaxCatchAll xmlns="4e3cd7ac-3d4a-4129-8394-0e3f6c56590b" xsi:nil="true"/>
    <lcf76f155ced4ddcb4097134ff3c332f4 xmlns="5a347dbb-0562-4823-b25c-a4634986f0c1" xsi:nil="true"/>
    <lcf76f155ced4ddcb4097134ff3c332f3 xmlns="5a347dbb-0562-4823-b25c-a4634986f0c1" xsi:nil="true"/>
    <MigrationWizIdPermissionLevels xmlns="5a347dbb-0562-4823-b25c-a4634986f0c1" xsi:nil="true"/>
    <lcf76f155ced4ddcb4097134ff3c332f2 xmlns="5a347dbb-0562-4823-b25c-a4634986f0c1" xsi:nil="true"/>
    <lcf76f155ced4ddcb4097134ff3c332f1 xmlns="5a347dbb-0562-4823-b25c-a4634986f0c1" xsi:nil="true"/>
    <lcf76f155ced4ddcb4097134ff3c332f0 xmlns="5a347dbb-0562-4823-b25c-a4634986f0c1" xsi:nil="true"/>
  </documentManagement>
</p:properties>
</file>

<file path=customXml/itemProps1.xml><?xml version="1.0" encoding="utf-8"?>
<ds:datastoreItem xmlns:ds="http://schemas.openxmlformats.org/officeDocument/2006/customXml" ds:itemID="{416BD17F-6569-4A85-B96D-1A841B067EB6}"/>
</file>

<file path=customXml/itemProps2.xml><?xml version="1.0" encoding="utf-8"?>
<ds:datastoreItem xmlns:ds="http://schemas.openxmlformats.org/officeDocument/2006/customXml" ds:itemID="{5665D3DF-E14E-415B-8231-F5277E4EC921}"/>
</file>

<file path=customXml/itemProps3.xml><?xml version="1.0" encoding="utf-8"?>
<ds:datastoreItem xmlns:ds="http://schemas.openxmlformats.org/officeDocument/2006/customXml" ds:itemID="{0ADF49D9-E79D-4D32-8370-867B8F99D8B2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159</TotalTime>
  <Words>118</Words>
  <Application>Microsoft Office PowerPoint</Application>
  <PresentationFormat>Custom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Daniel Saenz</dc:creator>
  <cp:lastModifiedBy>Daniel Saenz</cp:lastModifiedBy>
  <cp:revision>1</cp:revision>
  <dcterms:created xsi:type="dcterms:W3CDTF">2025-04-15T14:24:36Z</dcterms:created>
  <dcterms:modified xsi:type="dcterms:W3CDTF">2025-04-15T17:03:40Z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0x010100346D7AB5D2FA1A41963DC157AEE512FA</vt:lpwstr>
  </property>
</Properties>
</file>